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282" r:id="rId2"/>
    <p:sldId id="256" r:id="rId3"/>
    <p:sldId id="258" r:id="rId4"/>
    <p:sldId id="261" r:id="rId5"/>
    <p:sldId id="260" r:id="rId6"/>
    <p:sldId id="263" r:id="rId7"/>
    <p:sldId id="262" r:id="rId8"/>
    <p:sldId id="259" r:id="rId9"/>
    <p:sldId id="257" r:id="rId10"/>
    <p:sldId id="266"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4" r:id="rId29"/>
    <p:sldId id="285" r:id="rId30"/>
    <p:sldId id="286" r:id="rId31"/>
    <p:sldId id="287"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5pPr>
    <a:lvl6pPr marL="2286000" algn="l" defTabSz="914400" rtl="0" eaLnBrk="1" latinLnBrk="0" hangingPunct="1">
      <a:defRPr sz="2400" kern="1200">
        <a:solidFill>
          <a:schemeClr val="tx1"/>
        </a:solidFill>
        <a:latin typeface="Arial" charset="0"/>
        <a:ea typeface="ＭＳ Ｐゴシック" pitchFamily="-111" charset="-128"/>
        <a:cs typeface="+mn-cs"/>
      </a:defRPr>
    </a:lvl6pPr>
    <a:lvl7pPr marL="2743200" algn="l" defTabSz="914400" rtl="0" eaLnBrk="1" latinLnBrk="0" hangingPunct="1">
      <a:defRPr sz="2400" kern="1200">
        <a:solidFill>
          <a:schemeClr val="tx1"/>
        </a:solidFill>
        <a:latin typeface="Arial" charset="0"/>
        <a:ea typeface="ＭＳ Ｐゴシック" pitchFamily="-111" charset="-128"/>
        <a:cs typeface="+mn-cs"/>
      </a:defRPr>
    </a:lvl7pPr>
    <a:lvl8pPr marL="3200400" algn="l" defTabSz="914400" rtl="0" eaLnBrk="1" latinLnBrk="0" hangingPunct="1">
      <a:defRPr sz="2400" kern="1200">
        <a:solidFill>
          <a:schemeClr val="tx1"/>
        </a:solidFill>
        <a:latin typeface="Arial" charset="0"/>
        <a:ea typeface="ＭＳ Ｐゴシック" pitchFamily="-111" charset="-128"/>
        <a:cs typeface="+mn-cs"/>
      </a:defRPr>
    </a:lvl8pPr>
    <a:lvl9pPr marL="3657600" algn="l" defTabSz="914400" rtl="0" eaLnBrk="1" latinLnBrk="0" hangingPunct="1">
      <a:defRPr sz="2400" kern="1200">
        <a:solidFill>
          <a:schemeClr val="tx1"/>
        </a:solidFill>
        <a:latin typeface="Arial"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20BC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3" autoAdjust="0"/>
    <p:restoredTop sz="94660"/>
  </p:normalViewPr>
  <p:slideViewPr>
    <p:cSldViewPr>
      <p:cViewPr>
        <p:scale>
          <a:sx n="96" d="100"/>
          <a:sy n="96" d="100"/>
        </p:scale>
        <p:origin x="-1085" y="0"/>
      </p:cViewPr>
      <p:guideLst>
        <p:guide orient="horz" pos="864"/>
        <p:guide pos="278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8FE592-521D-47C9-AA8F-C35A888F0EEB}" type="slidenum">
              <a:rPr lang="en-US"/>
              <a:pPr>
                <a:defRPr/>
              </a:pPr>
              <a:t>‹#›</a:t>
            </a:fld>
            <a:endParaRPr lang="en-US"/>
          </a:p>
        </p:txBody>
      </p:sp>
    </p:spTree>
    <p:extLst>
      <p:ext uri="{BB962C8B-B14F-4D97-AF65-F5344CB8AC3E}">
        <p14:creationId xmlns:p14="http://schemas.microsoft.com/office/powerpoint/2010/main" val="29840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590E2902-BF0B-47DB-8ABA-5A3FD0B8F6D2}" type="slidenum">
              <a:rPr lang="en-US" sz="1200" smtClean="0"/>
              <a:pPr/>
              <a:t>1</a:t>
            </a:fld>
            <a:endParaRPr lang="en-US" sz="120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Teacher instructions are on last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4743080F-E44B-4CE4-B87B-E55408FBC1CA}" type="slidenum">
              <a:rPr lang="en-US" sz="1200" smtClean="0"/>
              <a:pPr/>
              <a:t>10</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 :</a:t>
            </a:r>
          </a:p>
          <a:p>
            <a:pPr eaLnBrk="1" hangingPunct="1"/>
            <a:r>
              <a:rPr lang="en-US" smtClean="0">
                <a:latin typeface="Arial" charset="0"/>
                <a:ea typeface="ＭＳ Ｐゴシック" pitchFamily="-111" charset="-128"/>
              </a:rPr>
              <a:t>http://www.planethopia.info/global-warming/how-fossil-fuels-are-affecting-global-warming/</a:t>
            </a:r>
          </a:p>
          <a:p>
            <a:pPr eaLnBrk="1" hangingPunct="1"/>
            <a:r>
              <a:rPr lang="en-US" smtClean="0">
                <a:latin typeface="Arial" charset="0"/>
                <a:ea typeface="ＭＳ Ｐゴシック" pitchFamily="-111" charset="-128"/>
              </a:rPr>
              <a:t>http://www.catastrophemonitor.com/2011/05/how-nuclear-power-works/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AA363FD5-180E-46D0-8FC1-2B1FD4CB44C7}" type="slidenum">
              <a:rPr lang="en-US" sz="1200" smtClean="0"/>
              <a:pPr/>
              <a:t>11</a:t>
            </a:fld>
            <a:endParaRPr 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a:t>
            </a:r>
          </a:p>
          <a:p>
            <a:pPr eaLnBrk="1" hangingPunct="1"/>
            <a:r>
              <a:rPr lang="en-US" smtClean="0">
                <a:latin typeface="Arial" charset="0"/>
                <a:ea typeface="ＭＳ Ｐゴシック" pitchFamily="-111" charset="-128"/>
              </a:rPr>
              <a:t>Jennifer Barrie</a:t>
            </a:r>
          </a:p>
          <a:p>
            <a:pPr eaLnBrk="1" hangingPunct="1"/>
            <a:r>
              <a:rPr lang="en-US" smtClean="0">
                <a:latin typeface="Arial" charset="0"/>
                <a:ea typeface="ＭＳ Ｐゴシック" pitchFamily="-111" charset="-128"/>
              </a:rPr>
              <a:t>http://www.infobarrel.com/Cheap_Refurbished_WII_Consoles_Saving_in_Gaming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52FB805B-52F9-496E-8DED-8CDB34BF8127}" type="slidenum">
              <a:rPr lang="en-US" sz="1200" smtClean="0"/>
              <a:pPr/>
              <a:t>12</a:t>
            </a:fld>
            <a:endParaRPr 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taken from Alliance to Save Energy</a:t>
            </a:r>
          </a:p>
          <a:p>
            <a:pPr eaLnBrk="1" hangingPunct="1"/>
            <a:endParaRPr lang="en-US" smtClean="0">
              <a:latin typeface="Arial" charset="0"/>
              <a:ea typeface="ＭＳ Ｐゴシック" pitchFamily="-11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F03660DF-1789-438B-94A3-E3A9783F0991}" type="slidenum">
              <a:rPr lang="en-US" sz="1200" smtClean="0"/>
              <a:pPr/>
              <a:t>13</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taken from :</a:t>
            </a:r>
          </a:p>
          <a:p>
            <a:pPr eaLnBrk="1" hangingPunct="1"/>
            <a:r>
              <a:rPr lang="en-US" smtClean="0">
                <a:latin typeface="Arial" charset="0"/>
                <a:ea typeface="ＭＳ Ｐゴシック" pitchFamily="-111" charset="-128"/>
              </a:rPr>
              <a:t>http://thomko.squarespace.com/types-of-oil/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FEAF1BB5-4FC3-46FF-BF2F-FBEB16AC0F7D}" type="slidenum">
              <a:rPr lang="en-US" sz="1200" smtClean="0"/>
              <a:pPr/>
              <a:t>14</a:t>
            </a:fld>
            <a:endParaRPr 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 :</a:t>
            </a:r>
          </a:p>
          <a:p>
            <a:pPr eaLnBrk="1" hangingPunct="1"/>
            <a:r>
              <a:rPr lang="en-US" smtClean="0">
                <a:latin typeface="Arial" charset="0"/>
                <a:ea typeface="ＭＳ Ｐゴシック" pitchFamily="-111" charset="-128"/>
              </a:rPr>
              <a:t>http://www.phonemag.com/major-phone-manufactures-introduce-new-energy-rating-system-in-an-effort-to-save-energy-115665.php</a:t>
            </a:r>
          </a:p>
          <a:p>
            <a:pPr eaLnBrk="1" hangingPunct="1"/>
            <a:r>
              <a:rPr lang="en-US" smtClean="0">
                <a:latin typeface="Arial" charset="0"/>
                <a:ea typeface="ＭＳ Ｐゴシック" pitchFamily="-111" charset="-128"/>
              </a:rPr>
              <a:t>http://www.whitegadget.com/new-laptop-releases/22210-pictures-latest-brand-sony-laptop.html</a:t>
            </a:r>
          </a:p>
          <a:p>
            <a:pPr eaLnBrk="1" hangingPunct="1"/>
            <a:r>
              <a:rPr lang="en-US" smtClean="0">
                <a:latin typeface="Arial" charset="0"/>
                <a:ea typeface="ＭＳ Ｐゴシック" pitchFamily="-111" charset="-128"/>
              </a:rPr>
              <a:t>http://www.plasma.com/philipsprojectors/lc4431.htm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0B9C847A-5EDB-4E21-B350-3402936FB952}" type="slidenum">
              <a:rPr lang="en-US" sz="1200" smtClean="0"/>
              <a:pPr/>
              <a:t>15</a:t>
            </a:fld>
            <a:endParaRPr 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a:t>
            </a:r>
          </a:p>
          <a:p>
            <a:pPr eaLnBrk="1" hangingPunct="1"/>
            <a:r>
              <a:rPr lang="en-US" smtClean="0">
                <a:latin typeface="Arial" charset="0"/>
                <a:ea typeface="ＭＳ Ｐゴシック" pitchFamily="-111" charset="-128"/>
              </a:rPr>
              <a:t>http://www.solarnavigator.net/solar_panels.htm</a:t>
            </a:r>
          </a:p>
          <a:p>
            <a:pPr eaLnBrk="1" hangingPunct="1"/>
            <a:r>
              <a:rPr lang="en-US" smtClean="0">
                <a:latin typeface="Arial" charset="0"/>
                <a:ea typeface="ＭＳ Ｐゴシック" pitchFamily="-111" charset="-128"/>
              </a:rPr>
              <a:t>http://science.howstuffworks.com/environmental/energy/hydropower-plant.htm</a:t>
            </a:r>
          </a:p>
          <a:p>
            <a:pPr eaLnBrk="1" hangingPunct="1"/>
            <a:r>
              <a:rPr lang="en-US" smtClean="0">
                <a:latin typeface="Arial" charset="0"/>
                <a:ea typeface="ＭＳ Ｐゴシック" pitchFamily="-111" charset="-128"/>
              </a:rPr>
              <a:t>http://renewables-energy.net/2011/08/05/uses-of-biomass-energy/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066AF9B4-BC49-4072-BAD3-5EA102354998}" type="slidenum">
              <a:rPr lang="en-US" sz="1200" smtClean="0"/>
              <a:pPr/>
              <a:t>16</a:t>
            </a:fld>
            <a:endParaRPr lang="en-US" sz="120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11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1C213415-CF78-461E-9985-F7BE2FDDD4E3}" type="slidenum">
              <a:rPr lang="en-US" sz="1200" smtClean="0"/>
              <a:pPr/>
              <a:t>17</a:t>
            </a:fld>
            <a:endParaRPr 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from:</a:t>
            </a:r>
          </a:p>
          <a:p>
            <a:pPr eaLnBrk="1" hangingPunct="1"/>
            <a:r>
              <a:rPr lang="en-US" smtClean="0">
                <a:latin typeface="Arial" charset="0"/>
                <a:ea typeface="ＭＳ Ｐゴシック" pitchFamily="-111" charset="-128"/>
              </a:rPr>
              <a:t>Jennifer Barrie</a:t>
            </a:r>
          </a:p>
          <a:p>
            <a:pPr eaLnBrk="1" hangingPunct="1"/>
            <a:r>
              <a:rPr lang="en-US" smtClean="0">
                <a:latin typeface="Arial" charset="0"/>
                <a:ea typeface="ＭＳ Ｐゴシック" pitchFamily="-111" charset="-128"/>
              </a:rPr>
              <a:t>http://www.celsias.com/article/financial-crisis-households-more-energy-conscious/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26AAAF77-26B9-4F8C-871B-52295C3A2851}" type="slidenum">
              <a:rPr lang="en-US" sz="1200" smtClean="0"/>
              <a:pPr/>
              <a:t>18</a:t>
            </a:fld>
            <a:endParaRPr 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from :</a:t>
            </a:r>
          </a:p>
          <a:p>
            <a:pPr eaLnBrk="1" hangingPunct="1"/>
            <a:r>
              <a:rPr lang="en-US" smtClean="0">
                <a:latin typeface="Arial" charset="0"/>
                <a:ea typeface="ＭＳ Ｐゴシック" pitchFamily="-111" charset="-128"/>
              </a:rPr>
              <a:t>http://www.appomattoxnews.com/2009/do-you-have-pcbs-in-your-building-caulk.html</a:t>
            </a:r>
          </a:p>
          <a:p>
            <a:pPr eaLnBrk="1" hangingPunct="1"/>
            <a:r>
              <a:rPr lang="en-US" smtClean="0">
                <a:latin typeface="Arial" charset="0"/>
                <a:ea typeface="ＭＳ Ｐゴシック" pitchFamily="-111" charset="-128"/>
              </a:rPr>
              <a:t>http://stopbuggn.com/news/weather-strippingthe-best-barrier-to-stop-buggn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9C6C8BFE-1512-4BC7-966E-4E5B4569FB16}" type="slidenum">
              <a:rPr lang="en-US" sz="1200" smtClean="0"/>
              <a:pPr/>
              <a:t>19</a:t>
            </a:fld>
            <a:endParaRPr 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a:t>
            </a:r>
          </a:p>
          <a:p>
            <a:pPr eaLnBrk="1" hangingPunct="1"/>
            <a:r>
              <a:rPr lang="en-US" smtClean="0">
                <a:latin typeface="Arial" charset="0"/>
                <a:ea typeface="ＭＳ Ｐゴシック" pitchFamily="-111" charset="-128"/>
              </a:rPr>
              <a:t>http://www.guavabee.com/2010/10/free-cfl-bulbs.html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857A621A-A5DF-472D-A981-D4912FFFFFB5}" type="slidenum">
              <a:rPr lang="en-US" sz="1200" smtClean="0"/>
              <a:pPr/>
              <a:t>2</a:t>
            </a:fld>
            <a:endParaRPr lang="en-US" sz="120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charset="0"/>
                <a:ea typeface="ＭＳ Ｐゴシック" pitchFamily="-111" charset="-128"/>
              </a:rPr>
              <a:t>This is the button page</a:t>
            </a:r>
            <a:endParaRPr lang="en-US" smtClean="0">
              <a:latin typeface="Arial" charset="0"/>
              <a:ea typeface="ＭＳ Ｐゴシック" pitchFamily="-11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B4000DE3-0538-47E6-B71A-2CA80F04A694}" type="slidenum">
              <a:rPr lang="en-US" sz="1200" smtClean="0"/>
              <a:pPr/>
              <a:t>20</a:t>
            </a:fld>
            <a:endParaRPr lang="en-US"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a:t>
            </a:r>
          </a:p>
          <a:p>
            <a:pPr eaLnBrk="1" hangingPunct="1"/>
            <a:r>
              <a:rPr lang="en-US" smtClean="0">
                <a:latin typeface="Arial" charset="0"/>
                <a:ea typeface="ＭＳ Ｐゴシック" pitchFamily="-111" charset="-128"/>
              </a:rPr>
              <a:t>http://www.baerheatandair.com/pinkisgreen.html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473A4913-C770-4B89-AC58-9122B4BDB2FD}" type="slidenum">
              <a:rPr lang="en-US" sz="1200" smtClean="0"/>
              <a:pPr/>
              <a:t>21</a:t>
            </a:fld>
            <a:endParaRPr 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a:t>
            </a:r>
          </a:p>
          <a:p>
            <a:pPr eaLnBrk="1" hangingPunct="1"/>
            <a:r>
              <a:rPr lang="en-US" smtClean="0">
                <a:latin typeface="Arial" charset="0"/>
                <a:ea typeface="ＭＳ Ｐゴシック" pitchFamily="-111" charset="-128"/>
              </a:rPr>
              <a:t>http://www.yurto.com/get-rewards-with-your-monthly-electricity/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ED1B0099-9187-4789-AD5D-44D41256210E}" type="slidenum">
              <a:rPr lang="en-US" sz="1200" smtClean="0"/>
              <a:pPr/>
              <a:t>22</a:t>
            </a:fld>
            <a:endParaRPr 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taken by Jennifer Barrie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DAD03168-3E5B-4C55-8B6A-DA8D54B6F52D}" type="slidenum">
              <a:rPr lang="en-US" sz="1200" smtClean="0"/>
              <a:pPr/>
              <a:t>23</a:t>
            </a:fld>
            <a:endParaRPr 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www.energystar.org</a:t>
            </a:r>
          </a:p>
          <a:p>
            <a:pPr eaLnBrk="1" hangingPunct="1"/>
            <a:endParaRPr lang="en-US" smtClean="0">
              <a:latin typeface="Arial" charset="0"/>
              <a:ea typeface="ＭＳ Ｐゴシック" pitchFamily="-11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39B06800-A697-4A82-A54D-12306A8104E3}" type="slidenum">
              <a:rPr lang="en-US" sz="1200" smtClean="0"/>
              <a:pPr/>
              <a:t>24</a:t>
            </a:fld>
            <a:endParaRPr lang="en-US" sz="12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taken by Jennifer Barrie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8191090A-799C-4496-9CF8-BA55A663D932}" type="slidenum">
              <a:rPr lang="en-US" sz="1200" smtClean="0"/>
              <a:pPr/>
              <a:t>25</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Alliance to Save Energy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350A2E61-CBC3-47B2-BCB2-D81A380C7A93}" type="slidenum">
              <a:rPr lang="en-US" sz="1200" smtClean="0"/>
              <a:pPr/>
              <a:t>26</a:t>
            </a:fld>
            <a:endParaRPr 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a:t>
            </a:r>
          </a:p>
          <a:p>
            <a:pPr eaLnBrk="1" hangingPunct="1"/>
            <a:r>
              <a:rPr lang="en-US" smtClean="0">
                <a:latin typeface="Arial" charset="0"/>
                <a:ea typeface="ＭＳ Ｐゴシック" pitchFamily="-111" charset="-128"/>
              </a:rPr>
              <a:t>http://alt-e.blogspot.com/2005/04/energy-efficiency-led-lights-to.html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77DEBC3B-840C-46DD-89CA-4B90998DB2DD}" type="slidenum">
              <a:rPr lang="en-US" sz="1200" smtClean="0"/>
              <a:pPr/>
              <a:t>27</a:t>
            </a:fld>
            <a:endParaRPr 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www.greenpowerswitch.org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19E72D4E-13E3-48BA-A96E-1460B1A18477}" type="slidenum">
              <a:rPr lang="en-US" sz="1200" smtClean="0"/>
              <a:pPr/>
              <a:t>28</a:t>
            </a:fld>
            <a:endParaRPr 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This PowerPoint presentation can be used with Activity 9 in the Kilowatt Ours Companion Curriculum: “Kilowatt Ours Quiz Show”.</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a typeface="ＭＳ Ｐゴシック" pitchFamily="-111"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51C481BA-874C-4AE9-9CD4-5039809AF7A6}" type="slidenum">
              <a:rPr lang="en-US" sz="1200" smtClean="0"/>
              <a:pPr/>
              <a:t>30</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852B1430-8068-4499-B67A-A4DE9C748B6E}" type="slidenum">
              <a:rPr lang="en-US" sz="1200" smtClean="0"/>
              <a:pPr/>
              <a:t>3</a:t>
            </a:fld>
            <a:endParaRPr lang="en-US"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a:t>
            </a:r>
          </a:p>
          <a:p>
            <a:pPr eaLnBrk="1" hangingPunct="1"/>
            <a:r>
              <a:rPr lang="en-US" smtClean="0">
                <a:latin typeface="Arial" charset="0"/>
                <a:ea typeface="ＭＳ Ｐゴシック" pitchFamily="-111" charset="-128"/>
              </a:rPr>
              <a:t>https://lorrainecyr.wordpress.com/2010/02/01/energy-saving-light-bulbs/</a:t>
            </a:r>
          </a:p>
          <a:p>
            <a:pPr eaLnBrk="1" hangingPunct="1"/>
            <a:r>
              <a:rPr lang="en-US" smtClean="0">
                <a:latin typeface="Arial" charset="0"/>
                <a:ea typeface="ＭＳ Ｐゴシック" pitchFamily="-111" charset="-128"/>
              </a:rPr>
              <a:t>http://www.flickr.com/photos/caveman_92223/3346906435/</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a typeface="ＭＳ Ｐゴシック" pitchFamily="-111"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C160930A-187F-48EF-BB53-FF8B226B7482}" type="slidenum">
              <a:rPr lang="en-US" sz="1200" smtClean="0"/>
              <a:pPr/>
              <a:t>31</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D1FA5996-420F-43E8-9011-719054213828}" type="slidenum">
              <a:rPr lang="en-US" sz="1200" smtClean="0"/>
              <a:pPr/>
              <a:t>4</a:t>
            </a:fld>
            <a:endParaRPr lang="en-US" sz="120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a:t>
            </a:r>
          </a:p>
          <a:p>
            <a:pPr eaLnBrk="1" hangingPunct="1"/>
            <a:r>
              <a:rPr lang="en-US" smtClean="0">
                <a:latin typeface="Arial" charset="0"/>
                <a:ea typeface="ＭＳ Ｐゴシック" pitchFamily="-111" charset="-128"/>
              </a:rPr>
              <a:t>http://www.sodahead.com/living/do-you-say-take-or-get-a-shower/question-1525277/?link=ibaf&amp;q=shower&amp;imgurl=http://4.bp.blogspot.com/_cbe3m3jV_iQ/TIg53dkkeiI/AAAAAAAAAxE/YPu3PLR7v8s/s1600/0511-0901-0516-4420_Man_Singing_in_the_Shower_clipart_image.jpg.png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A58E43F0-C4E7-42F2-9746-29D0CC53224A}" type="slidenum">
              <a:rPr lang="en-US" sz="1200" smtClean="0"/>
              <a:pPr/>
              <a:t>5</a:t>
            </a:fld>
            <a:endParaRPr 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Kilowatt Ours</a:t>
            </a:r>
          </a:p>
          <a:p>
            <a:pPr eaLnBrk="1" hangingPunct="1"/>
            <a:endParaRPr lang="en-US" smtClean="0">
              <a:latin typeface="Arial" charset="0"/>
              <a:ea typeface="ＭＳ Ｐゴシック" pitchFamily="-11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5F3932E0-872B-4D36-84CC-2BB9DCD1C232}" type="slidenum">
              <a:rPr lang="en-US" sz="1200" smtClean="0"/>
              <a:pPr/>
              <a:t>6</a:t>
            </a:fld>
            <a:endParaRPr 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taken from Alliance to Save Energy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C6591D86-138A-43E4-82C2-85532398D97D}" type="slidenum">
              <a:rPr lang="en-US" sz="1200" smtClean="0"/>
              <a:pPr/>
              <a:t>7</a:t>
            </a:fld>
            <a:endParaRPr lang="en-US"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Kilowatt Ours</a:t>
            </a:r>
          </a:p>
          <a:p>
            <a:pPr eaLnBrk="1" hangingPunct="1"/>
            <a:endParaRPr lang="en-US" smtClean="0">
              <a:latin typeface="Arial" charset="0"/>
              <a:ea typeface="ＭＳ Ｐゴシック" pitchFamily="-11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D12450BB-011F-43A8-A7B7-5652B4B38AA0}" type="slidenum">
              <a:rPr lang="en-US" sz="1200" smtClean="0"/>
              <a:pPr/>
              <a:t>8</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a:t>
            </a:r>
          </a:p>
          <a:p>
            <a:pPr eaLnBrk="1" hangingPunct="1"/>
            <a:r>
              <a:rPr lang="en-US" smtClean="0">
                <a:latin typeface="Arial" charset="0"/>
                <a:ea typeface="ＭＳ Ｐゴシック" pitchFamily="-111" charset="-128"/>
              </a:rPr>
              <a:t>http://www.heatingoil.com/category/blog/natural-gas-blog/</a:t>
            </a:r>
          </a:p>
          <a:p>
            <a:pPr eaLnBrk="1" hangingPunct="1"/>
            <a:r>
              <a:rPr lang="en-US" smtClean="0">
                <a:latin typeface="Arial" charset="0"/>
                <a:ea typeface="ＭＳ Ｐゴシック" pitchFamily="-111" charset="-128"/>
              </a:rPr>
              <a:t>http://inhabitat.com/texas-breaks-u-s-wind-power-generation-record/</a:t>
            </a:r>
          </a:p>
          <a:p>
            <a:pPr eaLnBrk="1" hangingPunct="1"/>
            <a:r>
              <a:rPr lang="en-US" smtClean="0">
                <a:latin typeface="Arial" charset="0"/>
                <a:ea typeface="ＭＳ Ｐゴシック" pitchFamily="-111" charset="-128"/>
              </a:rPr>
              <a:t>http://www.oerb.com/Default.aspx?tabid=331&amp;ArticleId=77</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394AA86C-D079-493C-8BF3-F9888C774A37}" type="slidenum">
              <a:rPr lang="en-US" sz="1200" smtClean="0"/>
              <a:pPr/>
              <a:t>9</a:t>
            </a:fld>
            <a:endParaRPr 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Kilowatt Ours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1234D3-D1D2-42C9-A641-589F61A077D2}" type="slidenum">
              <a:rPr lang="en-US"/>
              <a:pPr>
                <a:defRPr/>
              </a:pPr>
              <a:t>‹#›</a:t>
            </a:fld>
            <a:endParaRPr lang="en-US"/>
          </a:p>
        </p:txBody>
      </p:sp>
    </p:spTree>
    <p:extLst>
      <p:ext uri="{BB962C8B-B14F-4D97-AF65-F5344CB8AC3E}">
        <p14:creationId xmlns:p14="http://schemas.microsoft.com/office/powerpoint/2010/main" val="335919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4ACC14-23B1-4486-B8FA-FF62CD118D10}" type="slidenum">
              <a:rPr lang="en-US"/>
              <a:pPr>
                <a:defRPr/>
              </a:pPr>
              <a:t>‹#›</a:t>
            </a:fld>
            <a:endParaRPr lang="en-US"/>
          </a:p>
        </p:txBody>
      </p:sp>
    </p:spTree>
    <p:extLst>
      <p:ext uri="{BB962C8B-B14F-4D97-AF65-F5344CB8AC3E}">
        <p14:creationId xmlns:p14="http://schemas.microsoft.com/office/powerpoint/2010/main" val="368981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CBF70A-6C1F-4C96-ABDD-FA0294B76CF1}" type="slidenum">
              <a:rPr lang="en-US"/>
              <a:pPr>
                <a:defRPr/>
              </a:pPr>
              <a:t>‹#›</a:t>
            </a:fld>
            <a:endParaRPr lang="en-US"/>
          </a:p>
        </p:txBody>
      </p:sp>
    </p:spTree>
    <p:extLst>
      <p:ext uri="{BB962C8B-B14F-4D97-AF65-F5344CB8AC3E}">
        <p14:creationId xmlns:p14="http://schemas.microsoft.com/office/powerpoint/2010/main" val="411019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5532A1-DD4E-41B0-AD2D-5B02527F70F6}" type="slidenum">
              <a:rPr lang="en-US"/>
              <a:pPr>
                <a:defRPr/>
              </a:pPr>
              <a:t>‹#›</a:t>
            </a:fld>
            <a:endParaRPr lang="en-US"/>
          </a:p>
        </p:txBody>
      </p:sp>
    </p:spTree>
    <p:extLst>
      <p:ext uri="{BB962C8B-B14F-4D97-AF65-F5344CB8AC3E}">
        <p14:creationId xmlns:p14="http://schemas.microsoft.com/office/powerpoint/2010/main" val="273531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2D8228-83A1-4EC9-92CB-A0298848689A}" type="slidenum">
              <a:rPr lang="en-US"/>
              <a:pPr>
                <a:defRPr/>
              </a:pPr>
              <a:t>‹#›</a:t>
            </a:fld>
            <a:endParaRPr lang="en-US"/>
          </a:p>
        </p:txBody>
      </p:sp>
    </p:spTree>
    <p:extLst>
      <p:ext uri="{BB962C8B-B14F-4D97-AF65-F5344CB8AC3E}">
        <p14:creationId xmlns:p14="http://schemas.microsoft.com/office/powerpoint/2010/main" val="381811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B76303-2966-45B2-A28F-2FC224A4D218}" type="slidenum">
              <a:rPr lang="en-US"/>
              <a:pPr>
                <a:defRPr/>
              </a:pPr>
              <a:t>‹#›</a:t>
            </a:fld>
            <a:endParaRPr lang="en-US"/>
          </a:p>
        </p:txBody>
      </p:sp>
    </p:spTree>
    <p:extLst>
      <p:ext uri="{BB962C8B-B14F-4D97-AF65-F5344CB8AC3E}">
        <p14:creationId xmlns:p14="http://schemas.microsoft.com/office/powerpoint/2010/main" val="132799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4672B7-0DE6-4CD5-AB4B-35A09F12F7E7}" type="slidenum">
              <a:rPr lang="en-US"/>
              <a:pPr>
                <a:defRPr/>
              </a:pPr>
              <a:t>‹#›</a:t>
            </a:fld>
            <a:endParaRPr lang="en-US"/>
          </a:p>
        </p:txBody>
      </p:sp>
    </p:spTree>
    <p:extLst>
      <p:ext uri="{BB962C8B-B14F-4D97-AF65-F5344CB8AC3E}">
        <p14:creationId xmlns:p14="http://schemas.microsoft.com/office/powerpoint/2010/main" val="828368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49840E-3D5B-4FC4-8359-C2A196C69B86}" type="slidenum">
              <a:rPr lang="en-US"/>
              <a:pPr>
                <a:defRPr/>
              </a:pPr>
              <a:t>‹#›</a:t>
            </a:fld>
            <a:endParaRPr lang="en-US"/>
          </a:p>
        </p:txBody>
      </p:sp>
    </p:spTree>
    <p:extLst>
      <p:ext uri="{BB962C8B-B14F-4D97-AF65-F5344CB8AC3E}">
        <p14:creationId xmlns:p14="http://schemas.microsoft.com/office/powerpoint/2010/main" val="71247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BBCE9A-B994-4F41-8A5F-E203DE1D1C4C}" type="slidenum">
              <a:rPr lang="en-US"/>
              <a:pPr>
                <a:defRPr/>
              </a:pPr>
              <a:t>‹#›</a:t>
            </a:fld>
            <a:endParaRPr lang="en-US"/>
          </a:p>
        </p:txBody>
      </p:sp>
    </p:spTree>
    <p:extLst>
      <p:ext uri="{BB962C8B-B14F-4D97-AF65-F5344CB8AC3E}">
        <p14:creationId xmlns:p14="http://schemas.microsoft.com/office/powerpoint/2010/main" val="44124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D011D-CA4A-4334-B2EC-0021EC4F233A}" type="slidenum">
              <a:rPr lang="en-US"/>
              <a:pPr>
                <a:defRPr/>
              </a:pPr>
              <a:t>‹#›</a:t>
            </a:fld>
            <a:endParaRPr lang="en-US"/>
          </a:p>
        </p:txBody>
      </p:sp>
    </p:spTree>
    <p:extLst>
      <p:ext uri="{BB962C8B-B14F-4D97-AF65-F5344CB8AC3E}">
        <p14:creationId xmlns:p14="http://schemas.microsoft.com/office/powerpoint/2010/main" val="382046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C82416-5303-48AB-8ADC-CCF9000DA9B7}" type="slidenum">
              <a:rPr lang="en-US"/>
              <a:pPr>
                <a:defRPr/>
              </a:pPr>
              <a:t>‹#›</a:t>
            </a:fld>
            <a:endParaRPr lang="en-US"/>
          </a:p>
        </p:txBody>
      </p:sp>
    </p:spTree>
    <p:extLst>
      <p:ext uri="{BB962C8B-B14F-4D97-AF65-F5344CB8AC3E}">
        <p14:creationId xmlns:p14="http://schemas.microsoft.com/office/powerpoint/2010/main" val="48458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8B3EC9E2-BE9F-44DA-BC45-7AC3091A33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6pPr>
      <a:lvl7pPr marL="9144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7pPr>
      <a:lvl8pPr marL="13716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8pPr>
      <a:lvl9pPr marL="18288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 Target="slide2.xml"/><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4.xml"/><Relationship Id="rId18" Type="http://schemas.openxmlformats.org/officeDocument/2006/relationships/slide" Target="slide23.xml"/><Relationship Id="rId26" Type="http://schemas.openxmlformats.org/officeDocument/2006/relationships/slide" Target="slide27.xml"/><Relationship Id="rId3" Type="http://schemas.openxmlformats.org/officeDocument/2006/relationships/slide" Target="slide9.xml"/><Relationship Id="rId21" Type="http://schemas.openxmlformats.org/officeDocument/2006/relationships/slide" Target="slide25.xml"/><Relationship Id="rId7" Type="http://schemas.openxmlformats.org/officeDocument/2006/relationships/slide" Target="slide4.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2.xml"/><Relationship Id="rId2" Type="http://schemas.openxmlformats.org/officeDocument/2006/relationships/notesSlide" Target="../notesSlides/notesSlide2.xml"/><Relationship Id="rId16" Type="http://schemas.openxmlformats.org/officeDocument/2006/relationships/slide" Target="slide17.xml"/><Relationship Id="rId20"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6.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1.xml"/><Relationship Id="rId10" Type="http://schemas.openxmlformats.org/officeDocument/2006/relationships/slide" Target="slide12.xml"/><Relationship Id="rId19" Type="http://schemas.openxmlformats.org/officeDocument/2006/relationships/slide" Target="slide19.xml"/><Relationship Id="rId4" Type="http://schemas.openxmlformats.org/officeDocument/2006/relationships/slide" Target="slide8.xml"/><Relationship Id="rId9" Type="http://schemas.openxmlformats.org/officeDocument/2006/relationships/slide" Target="slide11.xml"/><Relationship Id="rId14" Type="http://schemas.openxmlformats.org/officeDocument/2006/relationships/slide" Target="slide15.xml"/><Relationship Id="rId22"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724400" y="2057400"/>
            <a:ext cx="914400" cy="685800"/>
          </a:xfrm>
        </p:spPr>
        <p:txBody>
          <a:bodyPr/>
          <a:lstStyle/>
          <a:p>
            <a:pPr eaLnBrk="1" hangingPunct="1"/>
            <a:r>
              <a:rPr lang="en-US" sz="4000" smtClean="0">
                <a:solidFill>
                  <a:srgbClr val="008000"/>
                </a:solidFill>
              </a:rPr>
              <a:t/>
            </a:r>
            <a:br>
              <a:rPr lang="en-US" sz="4000" smtClean="0">
                <a:solidFill>
                  <a:srgbClr val="008000"/>
                </a:solidFill>
              </a:rPr>
            </a:br>
            <a:r>
              <a:rPr lang="en-US" sz="4000" smtClean="0">
                <a:solidFill>
                  <a:schemeClr val="accent2"/>
                </a:solidFill>
              </a:rPr>
              <a:t/>
            </a:r>
            <a:br>
              <a:rPr lang="en-US" sz="4000" smtClean="0">
                <a:solidFill>
                  <a:schemeClr val="accent2"/>
                </a:solidFill>
              </a:rPr>
            </a:br>
            <a:endParaRPr lang="en-US" smtClean="0"/>
          </a:p>
        </p:txBody>
      </p:sp>
      <p:pic>
        <p:nvPicPr>
          <p:cNvPr id="2051" name="Picture 3" descr="hog_poster_large.pdf"/>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0"/>
            <a:ext cx="34702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ASE logo_stacked (2008)"/>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28600" y="5715000"/>
            <a:ext cx="137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3" name="Group 17"/>
          <p:cNvGrpSpPr>
            <a:grpSpLocks/>
          </p:cNvGrpSpPr>
          <p:nvPr/>
        </p:nvGrpSpPr>
        <p:grpSpPr bwMode="auto">
          <a:xfrm>
            <a:off x="3429000" y="762000"/>
            <a:ext cx="3886200" cy="2524125"/>
            <a:chOff x="3429000" y="762000"/>
            <a:chExt cx="3886200" cy="2523530"/>
          </a:xfrm>
        </p:grpSpPr>
        <p:grpSp>
          <p:nvGrpSpPr>
            <p:cNvPr id="3" name="Group 15"/>
            <p:cNvGrpSpPr/>
            <p:nvPr/>
          </p:nvGrpSpPr>
          <p:grpSpPr>
            <a:xfrm>
              <a:off x="3429000" y="762000"/>
              <a:ext cx="3886200" cy="2514600"/>
              <a:chOff x="3352800" y="762000"/>
              <a:chExt cx="3886200" cy="2514600"/>
            </a:xfrm>
            <a:noFill/>
          </p:grpSpPr>
          <p:grpSp>
            <p:nvGrpSpPr>
              <p:cNvPr id="4" name="Group 14"/>
              <p:cNvGrpSpPr/>
              <p:nvPr/>
            </p:nvGrpSpPr>
            <p:grpSpPr>
              <a:xfrm>
                <a:off x="3352800" y="762000"/>
                <a:ext cx="3886200" cy="2514600"/>
                <a:chOff x="3352800" y="762000"/>
                <a:chExt cx="3886200" cy="2514600"/>
              </a:xfrm>
              <a:grpFill/>
            </p:grpSpPr>
            <p:sp>
              <p:nvSpPr>
                <p:cNvPr id="14" name="Rectangle 13"/>
                <p:cNvSpPr/>
                <p:nvPr/>
              </p:nvSpPr>
              <p:spPr bwMode="auto">
                <a:xfrm>
                  <a:off x="3429000" y="762000"/>
                  <a:ext cx="3810000" cy="2514600"/>
                </a:xfrm>
                <a:prstGeom prst="rect">
                  <a:avLst/>
                </a:prstGeom>
                <a:grpFill/>
                <a:ln w="9525" cap="flat" cmpd="sng" algn="ctr">
                  <a:noFill/>
                  <a:prstDash val="solid"/>
                  <a:round/>
                  <a:headEnd type="none" w="med" len="med"/>
                  <a:tailEnd type="none" w="med" len="med"/>
                </a:ln>
                <a:effectLst/>
              </p:spPr>
              <p:txBody>
                <a:bodyPr/>
                <a:lstStyle/>
                <a:p>
                  <a:pPr>
                    <a:defRPr/>
                  </a:pPr>
                  <a:endParaRPr lang="en-US">
                    <a:latin typeface="Arial" pitchFamily="-106" charset="0"/>
                    <a:ea typeface="ＭＳ Ｐゴシック" pitchFamily="-106" charset="-128"/>
                  </a:endParaRPr>
                </a:p>
              </p:txBody>
            </p:sp>
            <p:sp>
              <p:nvSpPr>
                <p:cNvPr id="7" name="Rectangle 6"/>
                <p:cNvSpPr/>
                <p:nvPr/>
              </p:nvSpPr>
              <p:spPr>
                <a:xfrm>
                  <a:off x="3352800" y="914400"/>
                  <a:ext cx="3756157" cy="1015663"/>
                </a:xfrm>
                <a:prstGeom prst="rect">
                  <a:avLst/>
                </a:prstGeom>
                <a:grpFill/>
                <a:ln>
                  <a:noFill/>
                </a:ln>
              </p:spPr>
              <p:txBody>
                <a:bodyPr wrap="none">
                  <a:spAutoFit/>
                </a:bodyPr>
                <a:lstStyle/>
                <a:p>
                  <a:pPr algn="ctr">
                    <a:defRPr/>
                  </a:pPr>
                  <a:r>
                    <a:rPr lang="en-US" sz="6000" b="1" dirty="0">
                      <a:ln w="18000">
                        <a:solidFill>
                          <a:schemeClr val="bg1"/>
                        </a:solidFill>
                        <a:prstDash val="solid"/>
                        <a:miter lim="800000"/>
                      </a:ln>
                      <a:effectLst>
                        <a:outerShdw blurRad="25500" dist="23000" dir="7020000" algn="tl">
                          <a:srgbClr val="000000">
                            <a:alpha val="50000"/>
                          </a:srgbClr>
                        </a:outerShdw>
                      </a:effectLst>
                      <a:latin typeface="Impact" pitchFamily="34" charset="0"/>
                    </a:rPr>
                    <a:t>Energy</a:t>
                  </a:r>
                  <a:r>
                    <a:rPr lang="en-US" sz="6000" b="1" dirty="0">
                      <a:ln w="18000">
                        <a:solidFill>
                          <a:schemeClr val="accent2">
                            <a:satMod val="140000"/>
                          </a:schemeClr>
                        </a:solidFill>
                        <a:prstDash val="solid"/>
                        <a:miter lim="800000"/>
                      </a:ln>
                      <a:effectLst>
                        <a:outerShdw blurRad="25500" dist="23000" dir="7020000" algn="tl">
                          <a:srgbClr val="000000">
                            <a:alpha val="50000"/>
                          </a:srgbClr>
                        </a:outerShdw>
                      </a:effectLst>
                    </a:rPr>
                    <a:t> </a:t>
                  </a:r>
                  <a:r>
                    <a:rPr lang="en-US" sz="6000" b="1" dirty="0">
                      <a:ln w="18000">
                        <a:solidFill>
                          <a:schemeClr val="bg1"/>
                        </a:solidFill>
                        <a:prstDash val="solid"/>
                        <a:miter lim="800000"/>
                      </a:ln>
                      <a:effectLst>
                        <a:outerShdw blurRad="25500" dist="23000" dir="7020000" algn="tl">
                          <a:srgbClr val="000000">
                            <a:alpha val="50000"/>
                          </a:srgbClr>
                        </a:outerShdw>
                      </a:effectLst>
                      <a:latin typeface="Impact" pitchFamily="34" charset="0"/>
                    </a:rPr>
                    <a:t>Hog</a:t>
                  </a:r>
                </a:p>
              </p:txBody>
            </p:sp>
          </p:grpSp>
          <p:sp>
            <p:nvSpPr>
              <p:cNvPr id="8" name="Rectangle 7"/>
              <p:cNvSpPr/>
              <p:nvPr/>
            </p:nvSpPr>
            <p:spPr>
              <a:xfrm>
                <a:off x="4572000" y="1752600"/>
                <a:ext cx="1143000" cy="707886"/>
              </a:xfrm>
              <a:prstGeom prst="rect">
                <a:avLst/>
              </a:prstGeom>
              <a:grpFill/>
              <a:ln>
                <a:noFill/>
              </a:ln>
            </p:spPr>
            <p:txBody>
              <a:bodyPr>
                <a:spAutoFit/>
              </a:bodyPr>
              <a:lstStyle/>
              <a:p>
                <a:pPr algn="ctr">
                  <a:defRPr/>
                </a:pPr>
                <a:r>
                  <a:rPr lang="en-US" sz="4000" b="1" dirty="0">
                    <a:ln w="12700">
                      <a:solidFill>
                        <a:srgbClr val="FFFF00"/>
                      </a:solidFill>
                      <a:prstDash val="solid"/>
                    </a:ln>
                    <a:solidFill>
                      <a:srgbClr val="FF0000"/>
                    </a:solidFill>
                    <a:effectLst>
                      <a:outerShdw blurRad="41275" dist="20320" dir="1800000" algn="tl" rotWithShape="0">
                        <a:srgbClr val="000000">
                          <a:alpha val="40000"/>
                        </a:srgbClr>
                      </a:outerShdw>
                    </a:effectLst>
                  </a:rPr>
                  <a:t>vs.</a:t>
                </a:r>
              </a:p>
            </p:txBody>
          </p:sp>
        </p:grpSp>
        <p:sp>
          <p:nvSpPr>
            <p:cNvPr id="9" name="Rectangle 8"/>
            <p:cNvSpPr/>
            <p:nvPr/>
          </p:nvSpPr>
          <p:spPr>
            <a:xfrm>
              <a:off x="3505200" y="2362200"/>
              <a:ext cx="3749040"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solidFill>
                    <a:srgbClr val="000000"/>
                  </a:solidFill>
                  <a:effectLst>
                    <a:outerShdw blurRad="50800" algn="tl" rotWithShape="0">
                      <a:srgbClr val="000000"/>
                    </a:outerShdw>
                  </a:effectLst>
                  <a:latin typeface="Impact" pitchFamily="34" charset="0"/>
                </a:rPr>
                <a:t>Hog Busters</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838200"/>
            <a:ext cx="7772400" cy="1143000"/>
          </a:xfrm>
        </p:spPr>
        <p:txBody>
          <a:bodyPr/>
          <a:lstStyle/>
          <a:p>
            <a:pPr eaLnBrk="1" hangingPunct="1"/>
            <a:r>
              <a:rPr lang="en-US" sz="3600" smtClean="0">
                <a:solidFill>
                  <a:srgbClr val="0000FF"/>
                </a:solidFill>
              </a:rPr>
              <a:t>230. What are two non-renewable energy sources? </a:t>
            </a:r>
            <a:r>
              <a:rPr lang="en-US" sz="3600" smtClean="0"/>
              <a:t/>
            </a:r>
            <a:br>
              <a:rPr lang="en-US" sz="3600" smtClean="0"/>
            </a:br>
            <a:r>
              <a:rPr lang="en-US" sz="3600" smtClean="0">
                <a:solidFill>
                  <a:schemeClr val="accent2"/>
                </a:solidFill>
              </a:rPr>
              <a:t/>
            </a:r>
            <a:br>
              <a:rPr lang="en-US" sz="3600" smtClean="0">
                <a:solidFill>
                  <a:schemeClr val="accent2"/>
                </a:solidFill>
              </a:rPr>
            </a:br>
            <a:endParaRPr lang="en-US" smtClean="0">
              <a:solidFill>
                <a:schemeClr val="accent2"/>
              </a:solidFill>
            </a:endParaRPr>
          </a:p>
        </p:txBody>
      </p:sp>
      <p:sp>
        <p:nvSpPr>
          <p:cNvPr id="27655" name="Text Box 7"/>
          <p:cNvSpPr txBox="1">
            <a:spLocks noChangeArrowheads="1"/>
          </p:cNvSpPr>
          <p:nvPr/>
        </p:nvSpPr>
        <p:spPr bwMode="auto">
          <a:xfrm>
            <a:off x="-685800" y="1905000"/>
            <a:ext cx="533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lvl="2"/>
            <a:r>
              <a:rPr lang="en-US" b="1" i="1">
                <a:solidFill>
                  <a:schemeClr val="tx2"/>
                </a:solidFill>
              </a:rPr>
              <a:t>Answers: </a:t>
            </a:r>
            <a:r>
              <a:rPr lang="en-US" b="1" i="1"/>
              <a:t>oil, coal, natural gas, uranium </a:t>
            </a:r>
            <a:endParaRPr lang="en-US" b="1" i="1">
              <a:solidFill>
                <a:schemeClr val="tx2"/>
              </a:solidFill>
            </a:endParaRPr>
          </a:p>
          <a:p>
            <a:endParaRPr lang="en-US">
              <a:solidFill>
                <a:schemeClr val="tx2"/>
              </a:solidFill>
            </a:endParaRPr>
          </a:p>
          <a:p>
            <a:pPr>
              <a:spcBef>
                <a:spcPct val="50000"/>
              </a:spcBef>
            </a:pPr>
            <a:endParaRPr lang="en-US"/>
          </a:p>
        </p:txBody>
      </p:sp>
      <p:sp>
        <p:nvSpPr>
          <p:cNvPr id="11268" name="AutoShape 9">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1269" name="AutoShape 10">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37894" name="Picture 4" descr="Stacks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28600" y="3200400"/>
            <a:ext cx="49530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8" descr="images.jpe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410200" y="1905000"/>
            <a:ext cx="3513138"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 calcmode="lin" valueType="num">
                                      <p:cBhvr>
                                        <p:cTn id="7" dur="2000" fill="hold"/>
                                        <p:tgtEl>
                                          <p:spTgt spid="27655"/>
                                        </p:tgtEl>
                                        <p:attrNameLst>
                                          <p:attrName>ppt_x</p:attrName>
                                        </p:attrNameLst>
                                      </p:cBhvr>
                                      <p:tavLst>
                                        <p:tav tm="0">
                                          <p:val>
                                            <p:strVal val="#ppt_x-.2"/>
                                          </p:val>
                                        </p:tav>
                                        <p:tav tm="100000">
                                          <p:val>
                                            <p:strVal val="#ppt_x"/>
                                          </p:val>
                                        </p:tav>
                                      </p:tavLst>
                                    </p:anim>
                                    <p:anim calcmode="lin" valueType="num">
                                      <p:cBhvr>
                                        <p:cTn id="8" dur="2000" fill="hold"/>
                                        <p:tgtEl>
                                          <p:spTgt spid="27655"/>
                                        </p:tgtEl>
                                        <p:attrNameLst>
                                          <p:attrName>ppt_y</p:attrName>
                                        </p:attrNameLst>
                                      </p:cBhvr>
                                      <p:tavLst>
                                        <p:tav tm="0">
                                          <p:val>
                                            <p:strVal val="#ppt_y"/>
                                          </p:val>
                                        </p:tav>
                                        <p:tav tm="100000">
                                          <p:val>
                                            <p:strVal val="#ppt_y"/>
                                          </p:val>
                                        </p:tav>
                                      </p:tavLst>
                                    </p:anim>
                                    <p:animEffect transition="in" filter="wipe(right)" prLst="gradientSize: 0.1">
                                      <p:cBhvr>
                                        <p:cTn id="9" dur="2000"/>
                                        <p:tgtEl>
                                          <p:spTgt spid="27655"/>
                                        </p:tgtEl>
                                      </p:cBhvr>
                                    </p:animEffect>
                                  </p:childTnLst>
                                </p:cTn>
                              </p:par>
                              <p:par>
                                <p:cTn id="10" presetID="10" presetClass="entr" presetSubtype="0" fill="hold" nodeType="with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fade">
                                      <p:cBhvr>
                                        <p:cTn id="12" dur="3000"/>
                                        <p:tgtEl>
                                          <p:spTgt spid="37894"/>
                                        </p:tgtEl>
                                      </p:cBhvr>
                                    </p:animEffect>
                                  </p:childTnLst>
                                </p:cTn>
                              </p:par>
                              <p:par>
                                <p:cTn id="13" presetID="10" presetClass="entr" presetSubtype="0" fill="hold" nodeType="withEffect">
                                  <p:stCondLst>
                                    <p:cond delay="0"/>
                                  </p:stCondLst>
                                  <p:childTnLst>
                                    <p:set>
                                      <p:cBhvr>
                                        <p:cTn id="14" dur="1" fill="hold">
                                          <p:stCondLst>
                                            <p:cond delay="0"/>
                                          </p:stCondLst>
                                        </p:cTn>
                                        <p:tgtEl>
                                          <p:spTgt spid="37895"/>
                                        </p:tgtEl>
                                        <p:attrNameLst>
                                          <p:attrName>style.visibility</p:attrName>
                                        </p:attrNameLst>
                                      </p:cBhvr>
                                      <p:to>
                                        <p:strVal val="visible"/>
                                      </p:to>
                                    </p:set>
                                    <p:animEffect transition="in" filter="fade">
                                      <p:cBhvr>
                                        <p:cTn id="15" dur="30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1524000"/>
          </a:xfrm>
        </p:spPr>
        <p:txBody>
          <a:bodyPr/>
          <a:lstStyle/>
          <a:p>
            <a:pPr eaLnBrk="1" hangingPunct="1"/>
            <a:r>
              <a:rPr lang="en-US" sz="3200" smtClean="0">
                <a:solidFill>
                  <a:srgbClr val="008000"/>
                </a:solidFill>
              </a:rPr>
              <a:t>240. Which uses more energy, a Wii or a refrigerator? </a:t>
            </a:r>
            <a:r>
              <a:rPr lang="en-US" sz="3200" smtClean="0">
                <a:solidFill>
                  <a:schemeClr val="accent2"/>
                </a:solidFill>
              </a:rPr>
              <a:t/>
            </a:r>
            <a:br>
              <a:rPr lang="en-US" sz="3200" smtClean="0">
                <a:solidFill>
                  <a:schemeClr val="accent2"/>
                </a:solidFill>
              </a:rPr>
            </a:br>
            <a:endParaRPr lang="en-US" smtClean="0">
              <a:solidFill>
                <a:schemeClr val="accent2"/>
              </a:solidFill>
            </a:endParaRPr>
          </a:p>
        </p:txBody>
      </p:sp>
      <p:sp>
        <p:nvSpPr>
          <p:cNvPr id="12291" name="Text Box 6"/>
          <p:cNvSpPr txBox="1">
            <a:spLocks noChangeArrowheads="1"/>
          </p:cNvSpPr>
          <p:nvPr/>
        </p:nvSpPr>
        <p:spPr bwMode="auto">
          <a:xfrm>
            <a:off x="5867400" y="3276600"/>
            <a:ext cx="495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sz="2000" i="1">
                <a:solidFill>
                  <a:schemeClr val="tx2"/>
                </a:solidFill>
              </a:rPr>
              <a:t> </a:t>
            </a:r>
            <a:r>
              <a:rPr lang="en-US" sz="3200" b="1" i="1"/>
              <a:t>Answer: Wii</a:t>
            </a:r>
          </a:p>
        </p:txBody>
      </p:sp>
      <p:sp>
        <p:nvSpPr>
          <p:cNvPr id="12292" name="AutoShape 8">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2293" name="AutoShape 9">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8" name="Picture 7" descr="P3160518.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486400" y="1600200"/>
            <a:ext cx="3657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60307.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81000" y="2133600"/>
            <a:ext cx="4800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533400"/>
            <a:ext cx="7772400" cy="1143000"/>
          </a:xfrm>
        </p:spPr>
        <p:txBody>
          <a:bodyPr/>
          <a:lstStyle/>
          <a:p>
            <a:pPr eaLnBrk="1" hangingPunct="1"/>
            <a:r>
              <a:rPr lang="en-US" sz="3600" smtClean="0">
                <a:solidFill>
                  <a:srgbClr val="000090"/>
                </a:solidFill>
              </a:rPr>
              <a:t>250. </a:t>
            </a:r>
            <a:r>
              <a:rPr lang="en-US" sz="3200" smtClean="0">
                <a:solidFill>
                  <a:srgbClr val="000090"/>
                </a:solidFill>
              </a:rPr>
              <a:t>What does a footcandle meter measure? </a:t>
            </a:r>
            <a:r>
              <a:rPr lang="en-US" sz="3200" smtClean="0">
                <a:solidFill>
                  <a:schemeClr val="accent2"/>
                </a:solidFill>
              </a:rPr>
              <a:t/>
            </a:r>
            <a:br>
              <a:rPr lang="en-US" sz="3200" smtClean="0">
                <a:solidFill>
                  <a:schemeClr val="accent2"/>
                </a:solidFill>
              </a:rPr>
            </a:br>
            <a:endParaRPr lang="en-US" smtClean="0">
              <a:solidFill>
                <a:schemeClr val="accent2"/>
              </a:solidFill>
            </a:endParaRPr>
          </a:p>
        </p:txBody>
      </p:sp>
      <p:sp>
        <p:nvSpPr>
          <p:cNvPr id="24581" name="Text Box 5"/>
          <p:cNvSpPr txBox="1">
            <a:spLocks noChangeArrowheads="1"/>
          </p:cNvSpPr>
          <p:nvPr/>
        </p:nvSpPr>
        <p:spPr bwMode="auto">
          <a:xfrm>
            <a:off x="4876800" y="2971800"/>
            <a:ext cx="426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amount of light or light level in a space</a:t>
            </a:r>
          </a:p>
        </p:txBody>
      </p:sp>
      <p:sp>
        <p:nvSpPr>
          <p:cNvPr id="13316"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3317"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13318" name="Picture 1"/>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81000" y="19050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1000"/>
                                        <p:tgtEl>
                                          <p:spTgt spid="24581"/>
                                        </p:tgtEl>
                                      </p:cBhvr>
                                    </p:animEffect>
                                    <p:anim calcmode="lin" valueType="num">
                                      <p:cBhvr>
                                        <p:cTn id="8" dur="1000" fill="hold"/>
                                        <p:tgtEl>
                                          <p:spTgt spid="24581"/>
                                        </p:tgtEl>
                                        <p:attrNameLst>
                                          <p:attrName>ppt_x</p:attrName>
                                        </p:attrNameLst>
                                      </p:cBhvr>
                                      <p:tavLst>
                                        <p:tav tm="0">
                                          <p:val>
                                            <p:strVal val="#ppt_x"/>
                                          </p:val>
                                        </p:tav>
                                        <p:tav tm="100000">
                                          <p:val>
                                            <p:strVal val="#ppt_x"/>
                                          </p:val>
                                        </p:tav>
                                      </p:tavLst>
                                    </p:anim>
                                    <p:anim calcmode="lin" valueType="num">
                                      <p:cBhvr>
                                        <p:cTn id="9" dur="1000" fill="hold"/>
                                        <p:tgtEl>
                                          <p:spTgt spid="245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533400"/>
            <a:ext cx="7772400" cy="1143000"/>
          </a:xfrm>
        </p:spPr>
        <p:txBody>
          <a:bodyPr/>
          <a:lstStyle/>
          <a:p>
            <a:pPr eaLnBrk="1" hangingPunct="1"/>
            <a:r>
              <a:rPr lang="en-US" sz="3600" smtClean="0">
                <a:solidFill>
                  <a:srgbClr val="008000"/>
                </a:solidFill>
              </a:rPr>
              <a:t>310. Oil is also known as a _____ fuel (think dinosaurs). </a:t>
            </a:r>
            <a:r>
              <a:rPr lang="en-US" sz="3600" smtClean="0">
                <a:solidFill>
                  <a:schemeClr val="accent2"/>
                </a:solidFill>
              </a:rPr>
              <a:t/>
            </a:r>
            <a:br>
              <a:rPr lang="en-US" sz="3600" smtClean="0">
                <a:solidFill>
                  <a:schemeClr val="accent2"/>
                </a:solidFill>
              </a:rPr>
            </a:br>
            <a:endParaRPr lang="en-US" smtClean="0">
              <a:solidFill>
                <a:schemeClr val="accent2"/>
              </a:solidFill>
            </a:endParaRPr>
          </a:p>
        </p:txBody>
      </p:sp>
      <p:sp>
        <p:nvSpPr>
          <p:cNvPr id="29701" name="Text Box 5"/>
          <p:cNvSpPr txBox="1">
            <a:spLocks noChangeArrowheads="1"/>
          </p:cNvSpPr>
          <p:nvPr/>
        </p:nvSpPr>
        <p:spPr bwMode="auto">
          <a:xfrm>
            <a:off x="838200" y="6334125"/>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sz="2800" b="1" i="1"/>
              <a:t>Answer: Fossil (or non-renewable)</a:t>
            </a:r>
          </a:p>
          <a:p>
            <a:pPr algn="ctr">
              <a:spcBef>
                <a:spcPct val="50000"/>
              </a:spcBef>
            </a:pPr>
            <a:endParaRPr lang="en-US" sz="2800" b="1" i="1"/>
          </a:p>
        </p:txBody>
      </p:sp>
      <p:sp>
        <p:nvSpPr>
          <p:cNvPr id="14340"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4341"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14342" name="Picture 10" descr="oil-field.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371600" y="1676400"/>
            <a:ext cx="6096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p:cTn id="7" dur="2000" fill="hold"/>
                                        <p:tgtEl>
                                          <p:spTgt spid="29701"/>
                                        </p:tgtEl>
                                        <p:attrNameLst>
                                          <p:attrName>ppt_x</p:attrName>
                                        </p:attrNameLst>
                                      </p:cBhvr>
                                      <p:tavLst>
                                        <p:tav tm="0">
                                          <p:val>
                                            <p:strVal val="#ppt_x-.2"/>
                                          </p:val>
                                        </p:tav>
                                        <p:tav tm="100000">
                                          <p:val>
                                            <p:strVal val="#ppt_x"/>
                                          </p:val>
                                        </p:tav>
                                      </p:tavLst>
                                    </p:anim>
                                    <p:anim calcmode="lin" valueType="num">
                                      <p:cBhvr>
                                        <p:cTn id="8" dur="2000" fill="hold"/>
                                        <p:tgtEl>
                                          <p:spTgt spid="29701"/>
                                        </p:tgtEl>
                                        <p:attrNameLst>
                                          <p:attrName>ppt_y</p:attrName>
                                        </p:attrNameLst>
                                      </p:cBhvr>
                                      <p:tavLst>
                                        <p:tav tm="0">
                                          <p:val>
                                            <p:strVal val="#ppt_y"/>
                                          </p:val>
                                        </p:tav>
                                        <p:tav tm="100000">
                                          <p:val>
                                            <p:strVal val="#ppt_y"/>
                                          </p:val>
                                        </p:tav>
                                      </p:tavLst>
                                    </p:anim>
                                    <p:animEffect transition="in" filter="wipe(right)" prLst="gradientSize: 0.1">
                                      <p:cBhvr>
                                        <p:cTn id="9" dur="2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228600"/>
            <a:ext cx="7772400" cy="1600200"/>
          </a:xfrm>
        </p:spPr>
        <p:txBody>
          <a:bodyPr/>
          <a:lstStyle/>
          <a:p>
            <a:pPr eaLnBrk="1" hangingPunct="1"/>
            <a:r>
              <a:rPr lang="en-US" sz="2800" smtClean="0">
                <a:solidFill>
                  <a:schemeClr val="accent2"/>
                </a:solidFill>
                <a:latin typeface="Times New Roman" pitchFamily="-111" charset="0"/>
              </a:rPr>
              <a:t>	</a:t>
            </a:r>
            <a:r>
              <a:rPr lang="en-US" sz="2800" smtClean="0">
                <a:solidFill>
                  <a:schemeClr val="accent2"/>
                </a:solidFill>
                <a:latin typeface="Verdana" pitchFamily="-111" charset="0"/>
                <a:ea typeface="ＭＳ ゴシック" pitchFamily="-111" charset="-128"/>
              </a:rPr>
              <a:t/>
            </a:r>
            <a:br>
              <a:rPr lang="en-US" sz="2800" smtClean="0">
                <a:solidFill>
                  <a:schemeClr val="accent2"/>
                </a:solidFill>
                <a:latin typeface="Verdana" pitchFamily="-111" charset="0"/>
                <a:ea typeface="ＭＳ ゴシック" pitchFamily="-111" charset="-128"/>
              </a:rPr>
            </a:br>
            <a:r>
              <a:rPr lang="en-US" sz="3600" smtClean="0">
                <a:solidFill>
                  <a:srgbClr val="000090"/>
                </a:solidFill>
                <a:latin typeface="Verdana" pitchFamily="-111" charset="0"/>
                <a:ea typeface="ＭＳ ゴシック" pitchFamily="-111" charset="-128"/>
              </a:rPr>
              <a:t> 320. </a:t>
            </a:r>
            <a:r>
              <a:rPr lang="en-US" sz="3600" smtClean="0">
                <a:solidFill>
                  <a:srgbClr val="000090"/>
                </a:solidFill>
              </a:rPr>
              <a:t>Which is more efficient: a T-8 or T-12 bulb? </a:t>
            </a:r>
            <a:endParaRPr lang="en-US" sz="3600" smtClean="0">
              <a:solidFill>
                <a:srgbClr val="000090"/>
              </a:solidFill>
              <a:latin typeface="Verdana" pitchFamily="-111" charset="0"/>
              <a:ea typeface="ＭＳ ゴシック" pitchFamily="-111" charset="-128"/>
            </a:endParaRPr>
          </a:p>
        </p:txBody>
      </p:sp>
      <p:sp>
        <p:nvSpPr>
          <p:cNvPr id="15363" name="AutoShape 9">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5364" name="AutoShape 10">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10" name="Picture 4" descr="Fluorescent Lighting Ballasts"/>
          <p:cNvPicPr>
            <a:picLocks noGrp="1" noChangeAspect="1" noChangeArrowheads="1"/>
          </p:cNvPicPr>
          <p:nvPr>
            <p:ph idx="1"/>
          </p:nvPr>
        </p:nvPicPr>
        <p:blipFill>
          <a:blip r:embed="rId4" cstate="screen">
            <a:extLst>
              <a:ext uri="{28A0092B-C50C-407E-A947-70E740481C1C}">
                <a14:useLocalDpi xmlns:a14="http://schemas.microsoft.com/office/drawing/2010/main" val="0"/>
              </a:ext>
            </a:extLst>
          </a:blip>
          <a:srcRect/>
          <a:stretch>
            <a:fillRect/>
          </a:stretch>
        </p:blipFill>
        <p:spPr>
          <a:xfrm>
            <a:off x="4648200" y="4217988"/>
            <a:ext cx="3292475" cy="1725612"/>
          </a:xfrm>
        </p:spPr>
      </p:pic>
      <p:pic>
        <p:nvPicPr>
          <p:cNvPr id="15366" name="Picture 6" descr="T8 and T12 lamps"/>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62000" y="1447800"/>
            <a:ext cx="3157538"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7"/>
          <p:cNvSpPr txBox="1">
            <a:spLocks noChangeArrowheads="1"/>
          </p:cNvSpPr>
          <p:nvPr/>
        </p:nvSpPr>
        <p:spPr bwMode="auto">
          <a:xfrm>
            <a:off x="1600200" y="2743200"/>
            <a:ext cx="121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b="1">
                <a:sym typeface="Symbol" pitchFamily="-111" charset="2"/>
              </a:rPr>
              <a:t> </a:t>
            </a:r>
            <a:r>
              <a:rPr lang="en-US" b="1"/>
              <a:t>T8</a:t>
            </a:r>
          </a:p>
          <a:p>
            <a:pPr algn="ctr">
              <a:spcBef>
                <a:spcPct val="50000"/>
              </a:spcBef>
            </a:pPr>
            <a:r>
              <a:rPr lang="en-US" b="1"/>
              <a:t>T12 </a:t>
            </a:r>
            <a:r>
              <a:rPr lang="en-US" b="1">
                <a:sym typeface="Symbol" pitchFamily="-111" charset="2"/>
              </a:rPr>
              <a:t></a:t>
            </a:r>
            <a:endParaRPr lang="en-US" b="1"/>
          </a:p>
        </p:txBody>
      </p:sp>
      <p:sp>
        <p:nvSpPr>
          <p:cNvPr id="13" name="TextBox 12"/>
          <p:cNvSpPr txBox="1">
            <a:spLocks noChangeArrowheads="1"/>
          </p:cNvSpPr>
          <p:nvPr/>
        </p:nvSpPr>
        <p:spPr bwMode="auto">
          <a:xfrm>
            <a:off x="4419600" y="2057400"/>
            <a:ext cx="441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sz="3200" b="1"/>
              <a:t>Answer: T8 (or electronic ballasts)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30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81000"/>
            <a:ext cx="7772400" cy="1143000"/>
          </a:xfrm>
        </p:spPr>
        <p:txBody>
          <a:bodyPr/>
          <a:lstStyle/>
          <a:p>
            <a:pPr eaLnBrk="1" hangingPunct="1"/>
            <a:r>
              <a:rPr lang="en-US" sz="3600" smtClean="0">
                <a:solidFill>
                  <a:srgbClr val="0000FF"/>
                </a:solidFill>
              </a:rPr>
              <a:t>330. What are two renewable energy sources? </a:t>
            </a:r>
          </a:p>
        </p:txBody>
      </p:sp>
      <p:sp>
        <p:nvSpPr>
          <p:cNvPr id="33797" name="Text Box 5"/>
          <p:cNvSpPr txBox="1">
            <a:spLocks noChangeArrowheads="1"/>
          </p:cNvSpPr>
          <p:nvPr/>
        </p:nvSpPr>
        <p:spPr bwMode="auto">
          <a:xfrm>
            <a:off x="304800" y="1066800"/>
            <a:ext cx="2438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Answers: wind, solar, geo-thermal, gravitational (or hydro/water), ocean, biomass</a:t>
            </a:r>
          </a:p>
        </p:txBody>
      </p:sp>
      <p:sp>
        <p:nvSpPr>
          <p:cNvPr id="16388"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6389"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9" name="Picture 18"/>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867400" y="1295400"/>
            <a:ext cx="32766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284913" y="3581400"/>
            <a:ext cx="28590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olar_panels_panelled_house_roof_array.jp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743200" y="1905000"/>
            <a:ext cx="26924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hydropower-plant-usbr-hoover.jpg"/>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0" y="4114800"/>
            <a:ext cx="2560638"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DownloadedFile.jpeg"/>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819400" y="4114800"/>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 to="" calcmode="lin" valueType="num">
                                      <p:cBhvr>
                                        <p:cTn id="7" dur="1" fill="hold"/>
                                        <p:tgtEl>
                                          <p:spTgt spid="3379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to="" calcmode="lin" valueType="num">
                                      <p:cBhvr>
                                        <p:cTn id="10" dur="1" fill="hold"/>
                                        <p:tgtEl>
                                          <p:spTgt spid="1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to="" calcmode="lin" valueType="num">
                                      <p:cBhvr>
                                        <p:cTn id="13" dur="1" fill="hold"/>
                                        <p:tgtEl>
                                          <p:spTgt spid="9"/>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to="" calcmode="lin" valueType="num">
                                      <p:cBhvr>
                                        <p:cTn id="16" dur="1" fill="hold"/>
                                        <p:tgtEl>
                                          <p:spTgt spid="14"/>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to="" calcmode="lin" valueType="num">
                                      <p:cBhvr>
                                        <p:cTn id="19" dur="1" fill="hold"/>
                                        <p:tgtEl>
                                          <p:spTgt spid="15"/>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2900" y="228600"/>
            <a:ext cx="8458200" cy="1143000"/>
          </a:xfrm>
        </p:spPr>
        <p:txBody>
          <a:bodyPr/>
          <a:lstStyle/>
          <a:p>
            <a:pPr eaLnBrk="1" hangingPunct="1"/>
            <a:r>
              <a:rPr lang="en-US" sz="3600" smtClean="0">
                <a:solidFill>
                  <a:srgbClr val="008000"/>
                </a:solidFill>
              </a:rPr>
              <a:t>340. Looking at the picture below, which part of the house could lose energy? </a:t>
            </a:r>
            <a:endParaRPr lang="en-US" smtClean="0">
              <a:solidFill>
                <a:srgbClr val="008000"/>
              </a:solidFill>
            </a:endParaRPr>
          </a:p>
        </p:txBody>
      </p:sp>
      <p:sp>
        <p:nvSpPr>
          <p:cNvPr id="34821" name="Text Box 5"/>
          <p:cNvSpPr txBox="1">
            <a:spLocks noChangeArrowheads="1"/>
          </p:cNvSpPr>
          <p:nvPr/>
        </p:nvSpPr>
        <p:spPr bwMode="auto">
          <a:xfrm>
            <a:off x="6324600" y="2971800"/>
            <a:ext cx="502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a:t>
            </a:r>
          </a:p>
          <a:p>
            <a:r>
              <a:rPr lang="en-US" b="1" i="1"/>
              <a:t>all parts indicated</a:t>
            </a:r>
          </a:p>
          <a:p>
            <a:endParaRPr lang="en-US" b="1"/>
          </a:p>
          <a:p>
            <a:pPr>
              <a:spcBef>
                <a:spcPct val="50000"/>
              </a:spcBef>
            </a:pPr>
            <a:endParaRPr lang="en-US"/>
          </a:p>
        </p:txBody>
      </p:sp>
      <p:sp>
        <p:nvSpPr>
          <p:cNvPr id="17412"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7413"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17414" name="Picture 1"/>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066800" y="1447800"/>
            <a:ext cx="48688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wipe(down)">
                                      <p:cBhvr>
                                        <p:cTn id="7" dur="580">
                                          <p:stCondLst>
                                            <p:cond delay="0"/>
                                          </p:stCondLst>
                                        </p:cTn>
                                        <p:tgtEl>
                                          <p:spTgt spid="34821"/>
                                        </p:tgtEl>
                                      </p:cBhvr>
                                    </p:animEffect>
                                    <p:anim calcmode="lin" valueType="num">
                                      <p:cBhvr>
                                        <p:cTn id="8" dur="1822" tmFilter="0,0; 0.14,0.36; 0.43,0.73; 0.71,0.91; 1.0,1.0">
                                          <p:stCondLst>
                                            <p:cond delay="0"/>
                                          </p:stCondLst>
                                        </p:cTn>
                                        <p:tgtEl>
                                          <p:spTgt spid="348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8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8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8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821"/>
                                        </p:tgtEl>
                                        <p:attrNameLst>
                                          <p:attrName>ppt_y</p:attrName>
                                        </p:attrNameLst>
                                      </p:cBhvr>
                                      <p:tavLst>
                                        <p:tav tm="0" fmla="#ppt_y-sin(pi*$)/81">
                                          <p:val>
                                            <p:fltVal val="0"/>
                                          </p:val>
                                        </p:tav>
                                        <p:tav tm="100000">
                                          <p:val>
                                            <p:fltVal val="1"/>
                                          </p:val>
                                        </p:tav>
                                      </p:tavLst>
                                    </p:anim>
                                    <p:animScale>
                                      <p:cBhvr>
                                        <p:cTn id="13" dur="26">
                                          <p:stCondLst>
                                            <p:cond delay="650"/>
                                          </p:stCondLst>
                                        </p:cTn>
                                        <p:tgtEl>
                                          <p:spTgt spid="34821"/>
                                        </p:tgtEl>
                                      </p:cBhvr>
                                      <p:to x="100000" y="60000"/>
                                    </p:animScale>
                                    <p:animScale>
                                      <p:cBhvr>
                                        <p:cTn id="14" dur="166" decel="50000">
                                          <p:stCondLst>
                                            <p:cond delay="676"/>
                                          </p:stCondLst>
                                        </p:cTn>
                                        <p:tgtEl>
                                          <p:spTgt spid="34821"/>
                                        </p:tgtEl>
                                      </p:cBhvr>
                                      <p:to x="100000" y="100000"/>
                                    </p:animScale>
                                    <p:animScale>
                                      <p:cBhvr>
                                        <p:cTn id="15" dur="26">
                                          <p:stCondLst>
                                            <p:cond delay="1312"/>
                                          </p:stCondLst>
                                        </p:cTn>
                                        <p:tgtEl>
                                          <p:spTgt spid="34821"/>
                                        </p:tgtEl>
                                      </p:cBhvr>
                                      <p:to x="100000" y="80000"/>
                                    </p:animScale>
                                    <p:animScale>
                                      <p:cBhvr>
                                        <p:cTn id="16" dur="166" decel="50000">
                                          <p:stCondLst>
                                            <p:cond delay="1338"/>
                                          </p:stCondLst>
                                        </p:cTn>
                                        <p:tgtEl>
                                          <p:spTgt spid="34821"/>
                                        </p:tgtEl>
                                      </p:cBhvr>
                                      <p:to x="100000" y="100000"/>
                                    </p:animScale>
                                    <p:animScale>
                                      <p:cBhvr>
                                        <p:cTn id="17" dur="26">
                                          <p:stCondLst>
                                            <p:cond delay="1642"/>
                                          </p:stCondLst>
                                        </p:cTn>
                                        <p:tgtEl>
                                          <p:spTgt spid="34821"/>
                                        </p:tgtEl>
                                      </p:cBhvr>
                                      <p:to x="100000" y="90000"/>
                                    </p:animScale>
                                    <p:animScale>
                                      <p:cBhvr>
                                        <p:cTn id="18" dur="166" decel="50000">
                                          <p:stCondLst>
                                            <p:cond delay="1668"/>
                                          </p:stCondLst>
                                        </p:cTn>
                                        <p:tgtEl>
                                          <p:spTgt spid="34821"/>
                                        </p:tgtEl>
                                      </p:cBhvr>
                                      <p:to x="100000" y="100000"/>
                                    </p:animScale>
                                    <p:animScale>
                                      <p:cBhvr>
                                        <p:cTn id="19" dur="26">
                                          <p:stCondLst>
                                            <p:cond delay="1808"/>
                                          </p:stCondLst>
                                        </p:cTn>
                                        <p:tgtEl>
                                          <p:spTgt spid="34821"/>
                                        </p:tgtEl>
                                      </p:cBhvr>
                                      <p:to x="100000" y="95000"/>
                                    </p:animScale>
                                    <p:animScale>
                                      <p:cBhvr>
                                        <p:cTn id="20" dur="166" decel="50000">
                                          <p:stCondLst>
                                            <p:cond delay="1834"/>
                                          </p:stCondLst>
                                        </p:cTn>
                                        <p:tgtEl>
                                          <p:spTgt spid="348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09600"/>
            <a:ext cx="8153400" cy="1143000"/>
          </a:xfrm>
        </p:spPr>
        <p:txBody>
          <a:bodyPr/>
          <a:lstStyle/>
          <a:p>
            <a:pPr eaLnBrk="1" hangingPunct="1"/>
            <a:r>
              <a:rPr lang="en-US" sz="3600" smtClean="0">
                <a:solidFill>
                  <a:srgbClr val="000090"/>
                </a:solidFill>
              </a:rPr>
              <a:t>350. What is one appliance that should only be run when fully loaded? </a:t>
            </a:r>
            <a:r>
              <a:rPr lang="en-US" sz="3600" smtClean="0">
                <a:solidFill>
                  <a:schemeClr val="accent2"/>
                </a:solidFill>
              </a:rPr>
              <a:t/>
            </a:r>
            <a:br>
              <a:rPr lang="en-US" sz="3600" smtClean="0">
                <a:solidFill>
                  <a:schemeClr val="accent2"/>
                </a:solidFill>
              </a:rPr>
            </a:br>
            <a:endParaRPr lang="en-US" smtClean="0">
              <a:solidFill>
                <a:schemeClr val="accent2"/>
              </a:solidFill>
            </a:endParaRPr>
          </a:p>
        </p:txBody>
      </p:sp>
      <p:sp>
        <p:nvSpPr>
          <p:cNvPr id="35851" name="Text Box 11"/>
          <p:cNvSpPr txBox="1">
            <a:spLocks noChangeArrowheads="1"/>
          </p:cNvSpPr>
          <p:nvPr/>
        </p:nvSpPr>
        <p:spPr bwMode="auto">
          <a:xfrm>
            <a:off x="1219200" y="5638800"/>
            <a:ext cx="640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dish washer or washing machine</a:t>
            </a:r>
          </a:p>
        </p:txBody>
      </p:sp>
      <p:sp>
        <p:nvSpPr>
          <p:cNvPr id="18436" name="AutoShape 13">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8437" name="AutoShape 14">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6" name="Picture 10" descr="Washer and Drie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19050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117FullDishwasher.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648200" y="1905000"/>
            <a:ext cx="41767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51"/>
                                        </p:tgtEl>
                                        <p:attrNameLst>
                                          <p:attrName>style.visibility</p:attrName>
                                        </p:attrNameLst>
                                      </p:cBhvr>
                                      <p:to>
                                        <p:strVal val="visible"/>
                                      </p:to>
                                    </p:set>
                                    <p:animEffect transition="in" filter="dissolve">
                                      <p:cBhvr>
                                        <p:cTn id="7" dur="2000"/>
                                        <p:tgtEl>
                                          <p:spTgt spid="35851"/>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par>
                                <p:cTn id="11" presetID="8"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28600"/>
            <a:ext cx="8458200" cy="1447800"/>
          </a:xfrm>
        </p:spPr>
        <p:txBody>
          <a:bodyPr/>
          <a:lstStyle/>
          <a:p>
            <a:pPr eaLnBrk="1" hangingPunct="1"/>
            <a:r>
              <a:rPr lang="en-US" sz="3600" smtClean="0">
                <a:solidFill>
                  <a:srgbClr val="0000FF"/>
                </a:solidFill>
              </a:rPr>
              <a:t>  410. What can you use to seal cracks around windows and doors? </a:t>
            </a:r>
          </a:p>
        </p:txBody>
      </p:sp>
      <p:sp>
        <p:nvSpPr>
          <p:cNvPr id="36869" name="Text Box 5"/>
          <p:cNvSpPr txBox="1">
            <a:spLocks noChangeArrowheads="1"/>
          </p:cNvSpPr>
          <p:nvPr/>
        </p:nvSpPr>
        <p:spPr bwMode="auto">
          <a:xfrm>
            <a:off x="495300" y="1600200"/>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caulk (also weather stripping or insulation)</a:t>
            </a:r>
          </a:p>
          <a:p>
            <a:pPr>
              <a:spcBef>
                <a:spcPct val="50000"/>
              </a:spcBef>
            </a:pPr>
            <a:endParaRPr lang="en-US" b="1"/>
          </a:p>
        </p:txBody>
      </p:sp>
      <p:sp>
        <p:nvSpPr>
          <p:cNvPr id="19460"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9461"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6" name="Picture 5" descr="caulk.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876800" y="19050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bm_weatherstripping.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66750" y="3162300"/>
            <a:ext cx="36957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 to="" calcmode="lin" valueType="num">
                                      <p:cBhvr>
                                        <p:cTn id="7" dur="1" fill="hold"/>
                                        <p:tgtEl>
                                          <p:spTgt spid="3686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1143000"/>
          </a:xfrm>
        </p:spPr>
        <p:txBody>
          <a:bodyPr/>
          <a:lstStyle/>
          <a:p>
            <a:pPr eaLnBrk="1" hangingPunct="1"/>
            <a:r>
              <a:rPr lang="en-US" sz="3600" smtClean="0">
                <a:solidFill>
                  <a:srgbClr val="008000"/>
                </a:solidFill>
              </a:rPr>
              <a:t>420. What does CFL stand for? </a:t>
            </a:r>
            <a:r>
              <a:rPr lang="en-US" smtClean="0">
                <a:solidFill>
                  <a:schemeClr val="accent2"/>
                </a:solidFill>
              </a:rPr>
              <a:t/>
            </a:r>
            <a:br>
              <a:rPr lang="en-US" smtClean="0">
                <a:solidFill>
                  <a:schemeClr val="accent2"/>
                </a:solidFill>
              </a:rPr>
            </a:br>
            <a:endParaRPr lang="en-US" smtClean="0">
              <a:solidFill>
                <a:schemeClr val="accent2"/>
              </a:solidFill>
            </a:endParaRPr>
          </a:p>
        </p:txBody>
      </p:sp>
      <p:sp>
        <p:nvSpPr>
          <p:cNvPr id="37893" name="Text Box 5"/>
          <p:cNvSpPr txBox="1">
            <a:spLocks noChangeArrowheads="1"/>
          </p:cNvSpPr>
          <p:nvPr/>
        </p:nvSpPr>
        <p:spPr bwMode="auto">
          <a:xfrm>
            <a:off x="304800" y="2514600"/>
            <a:ext cx="2743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a:t> </a:t>
            </a:r>
          </a:p>
          <a:p>
            <a:r>
              <a:rPr lang="en-US" b="1" i="1"/>
              <a:t>Answer: </a:t>
            </a:r>
          </a:p>
          <a:p>
            <a:r>
              <a:rPr lang="en-US" b="1" i="1"/>
              <a:t>Compact </a:t>
            </a:r>
          </a:p>
          <a:p>
            <a:r>
              <a:rPr lang="en-US" b="1" i="1"/>
              <a:t>Florescent </a:t>
            </a:r>
          </a:p>
          <a:p>
            <a:r>
              <a:rPr lang="en-US" b="1" i="1"/>
              <a:t>Lamp </a:t>
            </a:r>
          </a:p>
          <a:p>
            <a:r>
              <a:rPr lang="en-US" b="1" i="1"/>
              <a:t>(or light bulb)</a:t>
            </a:r>
          </a:p>
          <a:p>
            <a:pPr lvl="2"/>
            <a:endParaRPr lang="en-US"/>
          </a:p>
          <a:p>
            <a:pPr>
              <a:spcBef>
                <a:spcPct val="50000"/>
              </a:spcBef>
            </a:pPr>
            <a:endParaRPr lang="en-US"/>
          </a:p>
        </p:txBody>
      </p:sp>
      <p:sp>
        <p:nvSpPr>
          <p:cNvPr id="20484"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0485"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20486" name="Picture 7" descr="CFL_sky.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352800" y="1143000"/>
            <a:ext cx="3505200" cy="572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7893"/>
                                        </p:tgtEl>
                                        <p:attrNameLst>
                                          <p:attrName>style.visibility</p:attrName>
                                        </p:attrNameLst>
                                      </p:cBhvr>
                                      <p:to>
                                        <p:strVal val="visible"/>
                                      </p:to>
                                    </p:set>
                                    <p:anim by="(-#ppt_w*2)" calcmode="lin" valueType="num">
                                      <p:cBhvr rctx="PPT">
                                        <p:cTn id="7" dur="500" autoRev="1" fill="hold">
                                          <p:stCondLst>
                                            <p:cond delay="0"/>
                                          </p:stCondLst>
                                        </p:cTn>
                                        <p:tgtEl>
                                          <p:spTgt spid="37893"/>
                                        </p:tgtEl>
                                        <p:attrNameLst>
                                          <p:attrName>ppt_w</p:attrName>
                                        </p:attrNameLst>
                                      </p:cBhvr>
                                    </p:anim>
                                    <p:anim by="(#ppt_w*0.50)" calcmode="lin" valueType="num">
                                      <p:cBhvr>
                                        <p:cTn id="8" dur="500" decel="50000" autoRev="1" fill="hold">
                                          <p:stCondLst>
                                            <p:cond delay="0"/>
                                          </p:stCondLst>
                                        </p:cTn>
                                        <p:tgtEl>
                                          <p:spTgt spid="37893"/>
                                        </p:tgtEl>
                                        <p:attrNameLst>
                                          <p:attrName>ppt_x</p:attrName>
                                        </p:attrNameLst>
                                      </p:cBhvr>
                                    </p:anim>
                                    <p:anim from="(-#ppt_h/2)" to="(#ppt_y)" calcmode="lin" valueType="num">
                                      <p:cBhvr>
                                        <p:cTn id="9" dur="1000" fill="hold">
                                          <p:stCondLst>
                                            <p:cond delay="0"/>
                                          </p:stCondLst>
                                        </p:cTn>
                                        <p:tgtEl>
                                          <p:spTgt spid="37893"/>
                                        </p:tgtEl>
                                        <p:attrNameLst>
                                          <p:attrName>ppt_y</p:attrName>
                                        </p:attrNameLst>
                                      </p:cBhvr>
                                    </p:anim>
                                    <p:animRot by="21600000">
                                      <p:cBhvr>
                                        <p:cTn id="10" dur="1000" fill="hold">
                                          <p:stCondLst>
                                            <p:cond delay="0"/>
                                          </p:stCondLst>
                                        </p:cTn>
                                        <p:tgtEl>
                                          <p:spTgt spid="378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421">
            <a:hlinkClick r:id="" action="ppaction://hlinkshowjump?jump=nextslide" highlightClick="1"/>
          </p:cNvPr>
          <p:cNvSpPr>
            <a:spLocks noChangeArrowheads="1"/>
          </p:cNvSpPr>
          <p:nvPr/>
        </p:nvSpPr>
        <p:spPr bwMode="auto">
          <a:xfrm>
            <a:off x="228600" y="11430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 action="ppaction://hlinkshowjump?jump=nextslide"/>
              </a:rPr>
              <a:t>10</a:t>
            </a:r>
            <a:endParaRPr lang="en-US"/>
          </a:p>
        </p:txBody>
      </p:sp>
      <p:sp>
        <p:nvSpPr>
          <p:cNvPr id="3075" name="AutoShape 423">
            <a:hlinkClick r:id="rId3" action="ppaction://hlinksldjump" highlightClick="1"/>
          </p:cNvPr>
          <p:cNvSpPr>
            <a:spLocks noChangeArrowheads="1"/>
          </p:cNvSpPr>
          <p:nvPr/>
        </p:nvSpPr>
        <p:spPr bwMode="auto">
          <a:xfrm>
            <a:off x="2057400" y="22098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4" action="ppaction://hlinksldjump"/>
              </a:rPr>
              <a:t>20</a:t>
            </a:r>
            <a:endParaRPr lang="en-US"/>
          </a:p>
        </p:txBody>
      </p:sp>
      <p:sp>
        <p:nvSpPr>
          <p:cNvPr id="3076" name="AutoShape 424">
            <a:hlinkClick r:id="rId4" action="ppaction://hlinksldjump" highlightClick="1"/>
          </p:cNvPr>
          <p:cNvSpPr>
            <a:spLocks noChangeArrowheads="1"/>
          </p:cNvSpPr>
          <p:nvPr/>
        </p:nvSpPr>
        <p:spPr bwMode="auto">
          <a:xfrm>
            <a:off x="2057400" y="11430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3" action="ppaction://hlinksldjump"/>
              </a:rPr>
              <a:t>10</a:t>
            </a:r>
            <a:endParaRPr lang="en-US"/>
          </a:p>
        </p:txBody>
      </p:sp>
      <p:sp>
        <p:nvSpPr>
          <p:cNvPr id="3077" name="AutoShape 425">
            <a:hlinkClick r:id="rId5" action="ppaction://hlinksldjump" highlightClick="1"/>
          </p:cNvPr>
          <p:cNvSpPr>
            <a:spLocks noChangeArrowheads="1"/>
          </p:cNvSpPr>
          <p:nvPr/>
        </p:nvSpPr>
        <p:spPr bwMode="auto">
          <a:xfrm>
            <a:off x="228600" y="43434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5" action="ppaction://hlinksldjump"/>
              </a:rPr>
              <a:t>40</a:t>
            </a:r>
            <a:endParaRPr lang="en-US"/>
          </a:p>
        </p:txBody>
      </p:sp>
      <p:sp>
        <p:nvSpPr>
          <p:cNvPr id="3078" name="AutoShape 426">
            <a:hlinkClick r:id="rId6" action="ppaction://hlinksldjump" highlightClick="1"/>
          </p:cNvPr>
          <p:cNvSpPr>
            <a:spLocks noChangeArrowheads="1"/>
          </p:cNvSpPr>
          <p:nvPr/>
        </p:nvSpPr>
        <p:spPr bwMode="auto">
          <a:xfrm>
            <a:off x="228600" y="32766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7" action="ppaction://hlinksldjump"/>
              </a:rPr>
              <a:t>30</a:t>
            </a:r>
            <a:endParaRPr lang="en-US"/>
          </a:p>
        </p:txBody>
      </p:sp>
      <p:sp>
        <p:nvSpPr>
          <p:cNvPr id="3079" name="Text Box 427"/>
          <p:cNvSpPr txBox="1">
            <a:spLocks noChangeArrowheads="1"/>
          </p:cNvSpPr>
          <p:nvPr/>
        </p:nvSpPr>
        <p:spPr bwMode="auto">
          <a:xfrm>
            <a:off x="228600" y="304800"/>
            <a:ext cx="152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sz="1600" b="1">
                <a:solidFill>
                  <a:srgbClr val="008000"/>
                </a:solidFill>
              </a:rPr>
              <a:t>1. Saving Energy</a:t>
            </a:r>
            <a:endParaRPr lang="en-US" b="1">
              <a:solidFill>
                <a:srgbClr val="008000"/>
              </a:solidFill>
            </a:endParaRPr>
          </a:p>
        </p:txBody>
      </p:sp>
      <p:sp>
        <p:nvSpPr>
          <p:cNvPr id="3080" name="Text Box 428"/>
          <p:cNvSpPr txBox="1">
            <a:spLocks noChangeArrowheads="1"/>
          </p:cNvSpPr>
          <p:nvPr/>
        </p:nvSpPr>
        <p:spPr bwMode="auto">
          <a:xfrm>
            <a:off x="2209800" y="3048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endParaRPr lang="en-US" sz="1600" b="1">
              <a:solidFill>
                <a:schemeClr val="accent2"/>
              </a:solidFill>
            </a:endParaRPr>
          </a:p>
        </p:txBody>
      </p:sp>
      <p:sp>
        <p:nvSpPr>
          <p:cNvPr id="3081" name="Text Box 429"/>
          <p:cNvSpPr txBox="1">
            <a:spLocks noChangeArrowheads="1"/>
          </p:cNvSpPr>
          <p:nvPr/>
        </p:nvSpPr>
        <p:spPr bwMode="auto">
          <a:xfrm>
            <a:off x="3962400" y="3048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sz="1600" b="1">
                <a:solidFill>
                  <a:srgbClr val="008000"/>
                </a:solidFill>
              </a:rPr>
              <a:t>3. Energy Choices</a:t>
            </a:r>
            <a:endParaRPr lang="en-US" b="1">
              <a:solidFill>
                <a:srgbClr val="008000"/>
              </a:solidFill>
            </a:endParaRPr>
          </a:p>
        </p:txBody>
      </p:sp>
      <p:sp>
        <p:nvSpPr>
          <p:cNvPr id="3082" name="Text Box 430"/>
          <p:cNvSpPr txBox="1">
            <a:spLocks noChangeArrowheads="1"/>
          </p:cNvSpPr>
          <p:nvPr/>
        </p:nvSpPr>
        <p:spPr bwMode="auto">
          <a:xfrm>
            <a:off x="5791200" y="3048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sz="1600" b="1">
                <a:solidFill>
                  <a:srgbClr val="008000"/>
                </a:solidFill>
              </a:rPr>
              <a:t>4. Taking Action</a:t>
            </a:r>
            <a:endParaRPr lang="en-US" b="1">
              <a:solidFill>
                <a:srgbClr val="008000"/>
              </a:solidFill>
            </a:endParaRPr>
          </a:p>
        </p:txBody>
      </p:sp>
      <p:sp>
        <p:nvSpPr>
          <p:cNvPr id="3083" name="Text Box 431"/>
          <p:cNvSpPr txBox="1">
            <a:spLocks noChangeArrowheads="1"/>
          </p:cNvSpPr>
          <p:nvPr/>
        </p:nvSpPr>
        <p:spPr bwMode="auto">
          <a:xfrm>
            <a:off x="7391400" y="304800"/>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sz="1600" b="1">
                <a:solidFill>
                  <a:srgbClr val="008000"/>
                </a:solidFill>
              </a:rPr>
              <a:t>5. Efficiency Tricks</a:t>
            </a:r>
            <a:endParaRPr lang="en-US" b="1">
              <a:solidFill>
                <a:srgbClr val="008000"/>
              </a:solidFill>
            </a:endParaRPr>
          </a:p>
        </p:txBody>
      </p:sp>
      <p:sp>
        <p:nvSpPr>
          <p:cNvPr id="3084" name="AutoShape 432">
            <a:hlinkClick r:id="rId7" action="ppaction://hlinksldjump" highlightClick="1"/>
          </p:cNvPr>
          <p:cNvSpPr>
            <a:spLocks noChangeArrowheads="1"/>
          </p:cNvSpPr>
          <p:nvPr/>
        </p:nvSpPr>
        <p:spPr bwMode="auto">
          <a:xfrm>
            <a:off x="228600" y="22098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6" action="ppaction://hlinksldjump"/>
              </a:rPr>
              <a:t>20</a:t>
            </a:r>
            <a:endParaRPr lang="en-US"/>
          </a:p>
        </p:txBody>
      </p:sp>
      <p:sp>
        <p:nvSpPr>
          <p:cNvPr id="3085" name="AutoShape 433">
            <a:hlinkClick r:id="rId8" action="ppaction://hlinksldjump" highlightClick="1"/>
          </p:cNvPr>
          <p:cNvSpPr>
            <a:spLocks noChangeArrowheads="1"/>
          </p:cNvSpPr>
          <p:nvPr/>
        </p:nvSpPr>
        <p:spPr bwMode="auto">
          <a:xfrm>
            <a:off x="228600" y="54102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8" action="ppaction://hlinksldjump"/>
              </a:rPr>
              <a:t>50</a:t>
            </a:r>
            <a:endParaRPr lang="en-US"/>
          </a:p>
        </p:txBody>
      </p:sp>
      <p:sp>
        <p:nvSpPr>
          <p:cNvPr id="3086" name="AutoShape 434">
            <a:hlinkClick r:id="rId9" action="ppaction://hlinksldjump" highlightClick="1"/>
          </p:cNvPr>
          <p:cNvSpPr>
            <a:spLocks noChangeArrowheads="1"/>
          </p:cNvSpPr>
          <p:nvPr/>
        </p:nvSpPr>
        <p:spPr bwMode="auto">
          <a:xfrm>
            <a:off x="2057400" y="43434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0" action="ppaction://hlinksldjump"/>
              </a:rPr>
              <a:t>40</a:t>
            </a:r>
            <a:endParaRPr lang="en-US"/>
          </a:p>
        </p:txBody>
      </p:sp>
      <p:sp>
        <p:nvSpPr>
          <p:cNvPr id="3087" name="AutoShape 435">
            <a:hlinkClick r:id="rId11" action="ppaction://hlinksldjump" highlightClick="1"/>
          </p:cNvPr>
          <p:cNvSpPr>
            <a:spLocks noChangeArrowheads="1"/>
          </p:cNvSpPr>
          <p:nvPr/>
        </p:nvSpPr>
        <p:spPr bwMode="auto">
          <a:xfrm>
            <a:off x="2057400" y="32766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9" action="ppaction://hlinksldjump"/>
              </a:rPr>
              <a:t>30</a:t>
            </a:r>
            <a:endParaRPr lang="en-US"/>
          </a:p>
        </p:txBody>
      </p:sp>
      <p:sp>
        <p:nvSpPr>
          <p:cNvPr id="3088" name="AutoShape 436">
            <a:hlinkClick r:id="rId10" action="ppaction://hlinksldjump" highlightClick="1"/>
          </p:cNvPr>
          <p:cNvSpPr>
            <a:spLocks noChangeArrowheads="1"/>
          </p:cNvSpPr>
          <p:nvPr/>
        </p:nvSpPr>
        <p:spPr bwMode="auto">
          <a:xfrm>
            <a:off x="2057400" y="54102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1" action="ppaction://hlinksldjump"/>
              </a:rPr>
              <a:t>50</a:t>
            </a:r>
            <a:endParaRPr lang="en-US"/>
          </a:p>
        </p:txBody>
      </p:sp>
      <p:sp>
        <p:nvSpPr>
          <p:cNvPr id="3089" name="AutoShape 437">
            <a:hlinkClick r:id="rId12" action="ppaction://hlinksldjump" highlightClick="1"/>
          </p:cNvPr>
          <p:cNvSpPr>
            <a:spLocks noChangeArrowheads="1"/>
          </p:cNvSpPr>
          <p:nvPr/>
        </p:nvSpPr>
        <p:spPr bwMode="auto">
          <a:xfrm>
            <a:off x="3886200" y="11430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2" action="ppaction://hlinksldjump"/>
              </a:rPr>
              <a:t>10</a:t>
            </a:r>
            <a:endParaRPr lang="en-US"/>
          </a:p>
        </p:txBody>
      </p:sp>
      <p:sp>
        <p:nvSpPr>
          <p:cNvPr id="3090" name="AutoShape 438">
            <a:hlinkClick r:id="rId13" action="ppaction://hlinksldjump" highlightClick="1"/>
          </p:cNvPr>
          <p:cNvSpPr>
            <a:spLocks noChangeArrowheads="1"/>
          </p:cNvSpPr>
          <p:nvPr/>
        </p:nvSpPr>
        <p:spPr bwMode="auto">
          <a:xfrm>
            <a:off x="3886200" y="22098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3" action="ppaction://hlinksldjump"/>
              </a:rPr>
              <a:t>20</a:t>
            </a:r>
            <a:endParaRPr lang="en-US"/>
          </a:p>
        </p:txBody>
      </p:sp>
      <p:sp>
        <p:nvSpPr>
          <p:cNvPr id="3091" name="AutoShape 439">
            <a:hlinkClick r:id="rId14" action="ppaction://hlinksldjump" highlightClick="1"/>
          </p:cNvPr>
          <p:cNvSpPr>
            <a:spLocks noChangeArrowheads="1"/>
          </p:cNvSpPr>
          <p:nvPr/>
        </p:nvSpPr>
        <p:spPr bwMode="auto">
          <a:xfrm>
            <a:off x="3886200" y="32766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4" action="ppaction://hlinksldjump"/>
              </a:rPr>
              <a:t>30</a:t>
            </a:r>
            <a:endParaRPr lang="en-US"/>
          </a:p>
        </p:txBody>
      </p:sp>
      <p:sp>
        <p:nvSpPr>
          <p:cNvPr id="3092" name="AutoShape 440">
            <a:hlinkClick r:id="rId15" action="ppaction://hlinksldjump" highlightClick="1"/>
          </p:cNvPr>
          <p:cNvSpPr>
            <a:spLocks noChangeArrowheads="1"/>
          </p:cNvSpPr>
          <p:nvPr/>
        </p:nvSpPr>
        <p:spPr bwMode="auto">
          <a:xfrm>
            <a:off x="3886200" y="43434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5" action="ppaction://hlinksldjump"/>
              </a:rPr>
              <a:t>40</a:t>
            </a:r>
            <a:endParaRPr lang="en-US"/>
          </a:p>
        </p:txBody>
      </p:sp>
      <p:sp>
        <p:nvSpPr>
          <p:cNvPr id="3093" name="AutoShape 441">
            <a:hlinkClick r:id="rId16" action="ppaction://hlinksldjump" highlightClick="1"/>
          </p:cNvPr>
          <p:cNvSpPr>
            <a:spLocks noChangeArrowheads="1"/>
          </p:cNvSpPr>
          <p:nvPr/>
        </p:nvSpPr>
        <p:spPr bwMode="auto">
          <a:xfrm>
            <a:off x="3886200" y="54102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6" action="ppaction://hlinksldjump"/>
              </a:rPr>
              <a:t>50</a:t>
            </a:r>
            <a:endParaRPr lang="en-US"/>
          </a:p>
        </p:txBody>
      </p:sp>
      <p:sp>
        <p:nvSpPr>
          <p:cNvPr id="3094" name="AutoShape 442">
            <a:hlinkClick r:id="rId17" action="ppaction://hlinksldjump" highlightClick="1"/>
          </p:cNvPr>
          <p:cNvSpPr>
            <a:spLocks noChangeArrowheads="1"/>
          </p:cNvSpPr>
          <p:nvPr/>
        </p:nvSpPr>
        <p:spPr bwMode="auto">
          <a:xfrm>
            <a:off x="5638800" y="11430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7" action="ppaction://hlinksldjump"/>
              </a:rPr>
              <a:t>10</a:t>
            </a:r>
            <a:endParaRPr lang="en-US"/>
          </a:p>
        </p:txBody>
      </p:sp>
      <p:sp>
        <p:nvSpPr>
          <p:cNvPr id="3095" name="AutoShape 443">
            <a:hlinkClick r:id="rId18" action="ppaction://hlinksldjump" highlightClick="1"/>
          </p:cNvPr>
          <p:cNvSpPr>
            <a:spLocks noChangeArrowheads="1"/>
          </p:cNvSpPr>
          <p:nvPr/>
        </p:nvSpPr>
        <p:spPr bwMode="auto">
          <a:xfrm>
            <a:off x="7391400" y="11430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8" action="ppaction://hlinksldjump"/>
              </a:rPr>
              <a:t>10</a:t>
            </a:r>
            <a:endParaRPr lang="en-US"/>
          </a:p>
        </p:txBody>
      </p:sp>
      <p:sp>
        <p:nvSpPr>
          <p:cNvPr id="3096" name="AutoShape 444">
            <a:hlinkClick r:id="rId19" action="ppaction://hlinksldjump" highlightClick="1"/>
          </p:cNvPr>
          <p:cNvSpPr>
            <a:spLocks noChangeArrowheads="1"/>
          </p:cNvSpPr>
          <p:nvPr/>
        </p:nvSpPr>
        <p:spPr bwMode="auto">
          <a:xfrm>
            <a:off x="5638800" y="22098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9" action="ppaction://hlinksldjump"/>
              </a:rPr>
              <a:t>20</a:t>
            </a:r>
            <a:endParaRPr lang="en-US"/>
          </a:p>
        </p:txBody>
      </p:sp>
      <p:sp>
        <p:nvSpPr>
          <p:cNvPr id="3097" name="AutoShape 445">
            <a:hlinkClick r:id="rId20" action="ppaction://hlinksldjump" highlightClick="1"/>
          </p:cNvPr>
          <p:cNvSpPr>
            <a:spLocks noChangeArrowheads="1"/>
          </p:cNvSpPr>
          <p:nvPr/>
        </p:nvSpPr>
        <p:spPr bwMode="auto">
          <a:xfrm>
            <a:off x="5638800" y="32766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0" action="ppaction://hlinksldjump"/>
              </a:rPr>
              <a:t>30</a:t>
            </a:r>
            <a:endParaRPr lang="en-US"/>
          </a:p>
        </p:txBody>
      </p:sp>
      <p:sp>
        <p:nvSpPr>
          <p:cNvPr id="3098" name="AutoShape 446">
            <a:hlinkClick r:id="rId21" action="ppaction://hlinksldjump" highlightClick="1"/>
          </p:cNvPr>
          <p:cNvSpPr>
            <a:spLocks noChangeArrowheads="1"/>
          </p:cNvSpPr>
          <p:nvPr/>
        </p:nvSpPr>
        <p:spPr bwMode="auto">
          <a:xfrm>
            <a:off x="7391400" y="32766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1" action="ppaction://hlinksldjump"/>
              </a:rPr>
              <a:t>30</a:t>
            </a:r>
            <a:endParaRPr lang="en-US"/>
          </a:p>
        </p:txBody>
      </p:sp>
      <p:sp>
        <p:nvSpPr>
          <p:cNvPr id="3099" name="AutoShape 447">
            <a:hlinkClick r:id="rId22" action="ppaction://hlinksldjump" highlightClick="1"/>
          </p:cNvPr>
          <p:cNvSpPr>
            <a:spLocks noChangeArrowheads="1"/>
          </p:cNvSpPr>
          <p:nvPr/>
        </p:nvSpPr>
        <p:spPr bwMode="auto">
          <a:xfrm>
            <a:off x="7391400" y="22098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2" action="ppaction://hlinksldjump"/>
              </a:rPr>
              <a:t>20</a:t>
            </a:r>
            <a:endParaRPr lang="en-US"/>
          </a:p>
        </p:txBody>
      </p:sp>
      <p:sp>
        <p:nvSpPr>
          <p:cNvPr id="3100" name="AutoShape 448">
            <a:hlinkClick r:id="rId23" action="ppaction://hlinksldjump" highlightClick="1"/>
          </p:cNvPr>
          <p:cNvSpPr>
            <a:spLocks noChangeArrowheads="1"/>
          </p:cNvSpPr>
          <p:nvPr/>
        </p:nvSpPr>
        <p:spPr bwMode="auto">
          <a:xfrm>
            <a:off x="5638800" y="43434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3" action="ppaction://hlinksldjump"/>
              </a:rPr>
              <a:t>40</a:t>
            </a:r>
            <a:endParaRPr lang="en-US"/>
          </a:p>
        </p:txBody>
      </p:sp>
      <p:sp>
        <p:nvSpPr>
          <p:cNvPr id="3101" name="AutoShape 449">
            <a:hlinkClick r:id="rId24" action="ppaction://hlinksldjump" highlightClick="1"/>
          </p:cNvPr>
          <p:cNvSpPr>
            <a:spLocks noChangeArrowheads="1"/>
          </p:cNvSpPr>
          <p:nvPr/>
        </p:nvSpPr>
        <p:spPr bwMode="auto">
          <a:xfrm>
            <a:off x="7391400" y="43434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4" action="ppaction://hlinksldjump"/>
              </a:rPr>
              <a:t>40</a:t>
            </a:r>
            <a:endParaRPr lang="en-US"/>
          </a:p>
        </p:txBody>
      </p:sp>
      <p:sp>
        <p:nvSpPr>
          <p:cNvPr id="3102" name="AutoShape 450">
            <a:hlinkClick r:id="rId25" action="ppaction://hlinksldjump" highlightClick="1"/>
          </p:cNvPr>
          <p:cNvSpPr>
            <a:spLocks noChangeArrowheads="1"/>
          </p:cNvSpPr>
          <p:nvPr/>
        </p:nvSpPr>
        <p:spPr bwMode="auto">
          <a:xfrm>
            <a:off x="5638800" y="54102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5" action="ppaction://hlinksldjump"/>
              </a:rPr>
              <a:t>50</a:t>
            </a:r>
            <a:endParaRPr lang="en-US"/>
          </a:p>
        </p:txBody>
      </p:sp>
      <p:sp>
        <p:nvSpPr>
          <p:cNvPr id="3103" name="AutoShape 451">
            <a:hlinkClick r:id="rId26" action="ppaction://hlinksldjump" highlightClick="1"/>
          </p:cNvPr>
          <p:cNvSpPr>
            <a:spLocks noChangeArrowheads="1"/>
          </p:cNvSpPr>
          <p:nvPr/>
        </p:nvSpPr>
        <p:spPr bwMode="auto">
          <a:xfrm>
            <a:off x="7391400" y="54102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6" action="ppaction://hlinksldjump"/>
              </a:rPr>
              <a:t>50</a:t>
            </a:r>
            <a:endParaRPr lang="en-US"/>
          </a:p>
        </p:txBody>
      </p:sp>
      <p:sp>
        <p:nvSpPr>
          <p:cNvPr id="3104" name="Text Box 452"/>
          <p:cNvSpPr txBox="1">
            <a:spLocks noChangeArrowheads="1"/>
          </p:cNvSpPr>
          <p:nvPr/>
        </p:nvSpPr>
        <p:spPr bwMode="auto">
          <a:xfrm>
            <a:off x="2209800" y="3048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sz="1600" b="1">
                <a:solidFill>
                  <a:srgbClr val="008000"/>
                </a:solidFill>
              </a:rPr>
              <a:t>2. Energy Sources</a:t>
            </a:r>
            <a:endParaRPr lang="en-US" b="1">
              <a:solidFill>
                <a:srgbClr val="008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smtClean="0">
                <a:solidFill>
                  <a:srgbClr val="000090"/>
                </a:solidFill>
              </a:rPr>
              <a:t>430. </a:t>
            </a:r>
            <a:r>
              <a:rPr lang="en-US" sz="3200" smtClean="0">
                <a:solidFill>
                  <a:srgbClr val="000090"/>
                </a:solidFill>
              </a:rPr>
              <a:t>What keeps heat from escaping through the roof of your home? </a:t>
            </a:r>
            <a:r>
              <a:rPr lang="en-US" sz="3200" smtClean="0">
                <a:solidFill>
                  <a:schemeClr val="accent2"/>
                </a:solidFill>
              </a:rPr>
              <a:t/>
            </a:r>
            <a:br>
              <a:rPr lang="en-US" sz="3200" smtClean="0">
                <a:solidFill>
                  <a:schemeClr val="accent2"/>
                </a:solidFill>
              </a:rPr>
            </a:br>
            <a:endParaRPr lang="en-US" smtClean="0">
              <a:solidFill>
                <a:schemeClr val="accent2"/>
              </a:solidFill>
            </a:endParaRPr>
          </a:p>
        </p:txBody>
      </p:sp>
      <p:sp>
        <p:nvSpPr>
          <p:cNvPr id="21507" name="AutoShape 11">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1508" name="AutoShape 12">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38921" name="Text Box 9"/>
          <p:cNvSpPr txBox="1">
            <a:spLocks noChangeArrowheads="1"/>
          </p:cNvSpPr>
          <p:nvPr/>
        </p:nvSpPr>
        <p:spPr bwMode="auto">
          <a:xfrm>
            <a:off x="304800" y="57150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lvl="2"/>
            <a:r>
              <a:rPr lang="en-US" i="1"/>
              <a:t> </a:t>
            </a:r>
            <a:r>
              <a:rPr lang="en-US" sz="2800" b="1" i="1"/>
              <a:t>Answer: Insulation (and sealing cracks)</a:t>
            </a:r>
          </a:p>
          <a:p>
            <a:pPr lvl="2"/>
            <a:endParaRPr lang="en-US" sz="2800" i="1"/>
          </a:p>
          <a:p>
            <a:pPr>
              <a:spcBef>
                <a:spcPct val="50000"/>
              </a:spcBef>
            </a:pPr>
            <a:endParaRPr lang="en-US"/>
          </a:p>
        </p:txBody>
      </p:sp>
      <p:pic>
        <p:nvPicPr>
          <p:cNvPr id="9" name="Picture 8" descr="pg_guywithhose.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752600" y="1600200"/>
            <a:ext cx="58213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8921"/>
                                        </p:tgtEl>
                                        <p:attrNameLst>
                                          <p:attrName>style.visibility</p:attrName>
                                        </p:attrNameLst>
                                      </p:cBhvr>
                                      <p:to>
                                        <p:strVal val="visible"/>
                                      </p:to>
                                    </p:set>
                                    <p:anim calcmode="lin" valueType="num">
                                      <p:cBhvr>
                                        <p:cTn id="7" dur="2000" fill="hold"/>
                                        <p:tgtEl>
                                          <p:spTgt spid="38921"/>
                                        </p:tgtEl>
                                        <p:attrNameLst>
                                          <p:attrName>ppt_w</p:attrName>
                                        </p:attrNameLst>
                                      </p:cBhvr>
                                      <p:tavLst>
                                        <p:tav tm="0">
                                          <p:val>
                                            <p:fltVal val="0"/>
                                          </p:val>
                                        </p:tav>
                                        <p:tav tm="100000">
                                          <p:val>
                                            <p:strVal val="#ppt_w"/>
                                          </p:val>
                                        </p:tav>
                                      </p:tavLst>
                                    </p:anim>
                                    <p:anim calcmode="lin" valueType="num">
                                      <p:cBhvr>
                                        <p:cTn id="8" dur="2000" fill="hold"/>
                                        <p:tgtEl>
                                          <p:spTgt spid="38921"/>
                                        </p:tgtEl>
                                        <p:attrNameLst>
                                          <p:attrName>ppt_h</p:attrName>
                                        </p:attrNameLst>
                                      </p:cBhvr>
                                      <p:tavLst>
                                        <p:tav tm="0">
                                          <p:val>
                                            <p:fltVal val="0"/>
                                          </p:val>
                                        </p:tav>
                                        <p:tav tm="100000">
                                          <p:val>
                                            <p:strVal val="#ppt_h"/>
                                          </p:val>
                                        </p:tav>
                                      </p:tavLst>
                                    </p:anim>
                                    <p:anim calcmode="lin" valueType="num">
                                      <p:cBhvr>
                                        <p:cTn id="9" dur="2000" fill="hold"/>
                                        <p:tgtEl>
                                          <p:spTgt spid="38921"/>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8921"/>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 calcmode="lin" valueType="num">
                                      <p:cBhvr>
                                        <p:cTn id="15"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600" smtClean="0">
                <a:solidFill>
                  <a:srgbClr val="0000FF"/>
                </a:solidFill>
              </a:rPr>
              <a:t>440. What is the unit used to measure electricity? </a:t>
            </a:r>
          </a:p>
        </p:txBody>
      </p:sp>
      <p:sp>
        <p:nvSpPr>
          <p:cNvPr id="22531" name="Text Box 5"/>
          <p:cNvSpPr txBox="1">
            <a:spLocks noChangeArrowheads="1"/>
          </p:cNvSpPr>
          <p:nvPr/>
        </p:nvSpPr>
        <p:spPr bwMode="auto">
          <a:xfrm>
            <a:off x="2438400" y="3810000"/>
            <a:ext cx="441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Watt (or kilowatt)</a:t>
            </a:r>
          </a:p>
          <a:p>
            <a:pPr>
              <a:spcBef>
                <a:spcPct val="50000"/>
              </a:spcBef>
            </a:pPr>
            <a:endParaRPr lang="en-US" sz="2800">
              <a:solidFill>
                <a:schemeClr val="tx2"/>
              </a:solidFill>
            </a:endParaRPr>
          </a:p>
        </p:txBody>
      </p:sp>
      <p:sp>
        <p:nvSpPr>
          <p:cNvPr id="22532"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2533"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8" name="Picture 7" descr="DownloadedFile.jpe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447800" y="1990725"/>
            <a:ext cx="631348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xit" presetSubtype="0" fill="hold" nodeType="clickEffect">
                                  <p:stCondLst>
                                    <p:cond delay="0"/>
                                  </p:stCondLst>
                                  <p:childTnLst>
                                    <p:animEffect transition="out" filter="fade">
                                      <p:cBhvr>
                                        <p:cTn id="6" dur="1600" accel="100000">
                                          <p:stCondLst>
                                            <p:cond delay="400"/>
                                          </p:stCondLst>
                                        </p:cTn>
                                        <p:tgtEl>
                                          <p:spTgt spid="8"/>
                                        </p:tgtEl>
                                      </p:cBhvr>
                                    </p:animEffect>
                                    <p:anim calcmode="lin" valueType="num">
                                      <p:cBhvr>
                                        <p:cTn id="7" dur="1600" accel="100000">
                                          <p:stCondLst>
                                            <p:cond delay="400"/>
                                          </p:stCondLst>
                                        </p:cTn>
                                        <p:tgtEl>
                                          <p:spTgt spid="8"/>
                                        </p:tgtEl>
                                        <p:attrNameLst>
                                          <p:attrName>style.rotation</p:attrName>
                                        </p:attrNameLst>
                                      </p:cBhvr>
                                      <p:tavLst>
                                        <p:tav tm="0">
                                          <p:val>
                                            <p:fltVal val="0"/>
                                          </p:val>
                                        </p:tav>
                                        <p:tav tm="100000">
                                          <p:val>
                                            <p:fltVal val="-90"/>
                                          </p:val>
                                        </p:tav>
                                      </p:tavLst>
                                    </p:anim>
                                    <p:anim calcmode="lin" valueType="num">
                                      <p:cBhvr>
                                        <p:cTn id="8" dur="400" decel="100000"/>
                                        <p:tgtEl>
                                          <p:spTgt spid="8"/>
                                        </p:tgtEl>
                                        <p:attrNameLst>
                                          <p:attrName>ppt_x</p:attrName>
                                        </p:attrNameLst>
                                      </p:cBhvr>
                                      <p:tavLst>
                                        <p:tav tm="0">
                                          <p:val>
                                            <p:strVal val="ppt_x"/>
                                          </p:val>
                                        </p:tav>
                                        <p:tav tm="100000">
                                          <p:val>
                                            <p:strVal val="ppt_x-0.05"/>
                                          </p:val>
                                        </p:tav>
                                      </p:tavLst>
                                    </p:anim>
                                    <p:anim calcmode="lin" valueType="num">
                                      <p:cBhvr>
                                        <p:cTn id="9" dur="400" decel="100000"/>
                                        <p:tgtEl>
                                          <p:spTgt spid="8"/>
                                        </p:tgtEl>
                                        <p:attrNameLst>
                                          <p:attrName>ppt_y</p:attrName>
                                        </p:attrNameLst>
                                      </p:cBhvr>
                                      <p:tavLst>
                                        <p:tav tm="0">
                                          <p:val>
                                            <p:strVal val="ppt_y"/>
                                          </p:val>
                                        </p:tav>
                                        <p:tav tm="100000">
                                          <p:val>
                                            <p:strVal val="ppt_y+0.1"/>
                                          </p:val>
                                        </p:tav>
                                      </p:tavLst>
                                    </p:anim>
                                    <p:anim calcmode="lin" valueType="num">
                                      <p:cBhvr>
                                        <p:cTn id="10" dur="1600" accel="100000">
                                          <p:stCondLst>
                                            <p:cond delay="400"/>
                                          </p:stCondLst>
                                        </p:cTn>
                                        <p:tgtEl>
                                          <p:spTgt spid="8"/>
                                        </p:tgtEl>
                                        <p:attrNameLst>
                                          <p:attrName>ppt_x</p:attrName>
                                        </p:attrNameLst>
                                      </p:cBhvr>
                                      <p:tavLst>
                                        <p:tav tm="0">
                                          <p:val>
                                            <p:strVal val="ppt_x"/>
                                          </p:val>
                                        </p:tav>
                                        <p:tav tm="100000">
                                          <p:val>
                                            <p:strVal val="ppt_x+0.4+0.05"/>
                                          </p:val>
                                        </p:tav>
                                      </p:tavLst>
                                    </p:anim>
                                    <p:anim calcmode="lin" valueType="num">
                                      <p:cBhvr>
                                        <p:cTn id="11" dur="1600" accel="100000">
                                          <p:stCondLst>
                                            <p:cond delay="400"/>
                                          </p:stCondLst>
                                        </p:cTn>
                                        <p:tgtEl>
                                          <p:spTgt spid="8"/>
                                        </p:tgtEl>
                                        <p:attrNameLst>
                                          <p:attrName>ppt_y</p:attrName>
                                        </p:attrNameLst>
                                      </p:cBhvr>
                                      <p:tavLst>
                                        <p:tav tm="0">
                                          <p:val>
                                            <p:strVal val="ppt_y"/>
                                          </p:val>
                                        </p:tav>
                                        <p:tav tm="100000">
                                          <p:val>
                                            <p:strVal val="ppt_y-0.4-0.1"/>
                                          </p:val>
                                        </p:tav>
                                      </p:tavLst>
                                    </p:anim>
                                    <p:set>
                                      <p:cBhvr>
                                        <p:cTn id="1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0"/>
            <a:ext cx="8839200" cy="1143000"/>
          </a:xfrm>
        </p:spPr>
        <p:txBody>
          <a:bodyPr/>
          <a:lstStyle/>
          <a:p>
            <a:pPr eaLnBrk="1" hangingPunct="1"/>
            <a:r>
              <a:rPr lang="en-US" sz="3200" smtClean="0">
                <a:solidFill>
                  <a:srgbClr val="008000"/>
                </a:solidFill>
              </a:rPr>
              <a:t>450. When an appliance is using energy even when it's turned off, what is that called? </a:t>
            </a:r>
          </a:p>
        </p:txBody>
      </p:sp>
      <p:sp>
        <p:nvSpPr>
          <p:cNvPr id="47109" name="Text Box 5"/>
          <p:cNvSpPr txBox="1">
            <a:spLocks noChangeArrowheads="1"/>
          </p:cNvSpPr>
          <p:nvPr/>
        </p:nvSpPr>
        <p:spPr bwMode="auto">
          <a:xfrm>
            <a:off x="2438400" y="1143000"/>
            <a:ext cx="495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lvl="2"/>
            <a:r>
              <a:rPr lang="en-US" b="1">
                <a:solidFill>
                  <a:schemeClr val="tx2"/>
                </a:solidFill>
              </a:rPr>
              <a:t> </a:t>
            </a:r>
            <a:r>
              <a:rPr lang="en-US" b="1" i="1"/>
              <a:t>Answer: phantom load or vampire load</a:t>
            </a:r>
          </a:p>
          <a:p>
            <a:pPr lvl="2"/>
            <a:endParaRPr lang="en-US">
              <a:solidFill>
                <a:schemeClr val="bg1"/>
              </a:solidFill>
            </a:endParaRPr>
          </a:p>
          <a:p>
            <a:endParaRPr lang="en-US"/>
          </a:p>
          <a:p>
            <a:pPr>
              <a:spcBef>
                <a:spcPct val="50000"/>
              </a:spcBef>
            </a:pPr>
            <a:endParaRPr lang="en-US"/>
          </a:p>
        </p:txBody>
      </p:sp>
      <p:sp>
        <p:nvSpPr>
          <p:cNvPr id="23556"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3557"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58374"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5600" y="2133600"/>
            <a:ext cx="3479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8" descr="Powerstrip"/>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05000" y="2362200"/>
            <a:ext cx="54435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additive="base">
                                        <p:cTn id="7" dur="3000" fill="hold"/>
                                        <p:tgtEl>
                                          <p:spTgt spid="47109"/>
                                        </p:tgtEl>
                                        <p:attrNameLst>
                                          <p:attrName>ppt_x</p:attrName>
                                        </p:attrNameLst>
                                      </p:cBhvr>
                                      <p:tavLst>
                                        <p:tav tm="0">
                                          <p:val>
                                            <p:strVal val="#ppt_x"/>
                                          </p:val>
                                        </p:tav>
                                        <p:tav tm="100000">
                                          <p:val>
                                            <p:strVal val="#ppt_x"/>
                                          </p:val>
                                        </p:tav>
                                      </p:tavLst>
                                    </p:anim>
                                    <p:anim calcmode="lin" valueType="num">
                                      <p:cBhvr additive="base">
                                        <p:cTn id="8" dur="3000" fill="hold"/>
                                        <p:tgtEl>
                                          <p:spTgt spid="47109"/>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58374"/>
                                        </p:tgtEl>
                                        <p:attrNameLst>
                                          <p:attrName>style.visibility</p:attrName>
                                        </p:attrNameLst>
                                      </p:cBhvr>
                                      <p:to>
                                        <p:strVal val="visible"/>
                                      </p:to>
                                    </p:set>
                                    <p:animEffect transition="in" filter="dissolve">
                                      <p:cBhvr>
                                        <p:cTn id="11" dur="3000"/>
                                        <p:tgtEl>
                                          <p:spTgt spid="583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1" accel="50000" decel="50000" fill="hold" nodeType="clickEffect">
                                  <p:stCondLst>
                                    <p:cond delay="0"/>
                                  </p:stCondLst>
                                  <p:childTnLst>
                                    <p:set>
                                      <p:cBhvr>
                                        <p:cTn id="15" dur="1" fill="hold">
                                          <p:stCondLst>
                                            <p:cond delay="0"/>
                                          </p:stCondLst>
                                        </p:cTn>
                                        <p:tgtEl>
                                          <p:spTgt spid="58375"/>
                                        </p:tgtEl>
                                        <p:attrNameLst>
                                          <p:attrName>style.visibility</p:attrName>
                                        </p:attrNameLst>
                                      </p:cBhvr>
                                      <p:to>
                                        <p:strVal val="visible"/>
                                      </p:to>
                                    </p:set>
                                    <p:anim calcmode="lin" valueType="num">
                                      <p:cBhvr additive="base">
                                        <p:cTn id="16" dur="1000" fill="hold"/>
                                        <p:tgtEl>
                                          <p:spTgt spid="58375"/>
                                        </p:tgtEl>
                                        <p:attrNameLst>
                                          <p:attrName>ppt_x</p:attrName>
                                        </p:attrNameLst>
                                      </p:cBhvr>
                                      <p:tavLst>
                                        <p:tav tm="0">
                                          <p:val>
                                            <p:strVal val="#ppt_x"/>
                                          </p:val>
                                        </p:tav>
                                        <p:tav tm="100000">
                                          <p:val>
                                            <p:strVal val="#ppt_x"/>
                                          </p:val>
                                        </p:tav>
                                      </p:tavLst>
                                    </p:anim>
                                    <p:anim calcmode="lin" valueType="num">
                                      <p:cBhvr additive="base">
                                        <p:cTn id="17" dur="1000" fill="hold"/>
                                        <p:tgtEl>
                                          <p:spTgt spid="58375"/>
                                        </p:tgtEl>
                                        <p:attrNameLst>
                                          <p:attrName>ppt_y</p:attrName>
                                        </p:attrNameLst>
                                      </p:cBhvr>
                                      <p:tavLst>
                                        <p:tav tm="0">
                                          <p:val>
                                            <p:strVal val="0-#ppt_h/2"/>
                                          </p:val>
                                        </p:tav>
                                        <p:tav tm="100000">
                                          <p:val>
                                            <p:strVal val="#ppt_y"/>
                                          </p:val>
                                        </p:tav>
                                      </p:tavLst>
                                    </p:anim>
                                  </p:childTnLst>
                                </p:cTn>
                              </p:par>
                              <p:par>
                                <p:cTn id="18" presetID="2" presetClass="exit" presetSubtype="4" accel="50000" decel="50000" fill="hold" nodeType="withEffect">
                                  <p:stCondLst>
                                    <p:cond delay="0"/>
                                  </p:stCondLst>
                                  <p:childTnLst>
                                    <p:anim calcmode="lin" valueType="num">
                                      <p:cBhvr additive="base">
                                        <p:cTn id="19" dur="1000"/>
                                        <p:tgtEl>
                                          <p:spTgt spid="58374"/>
                                        </p:tgtEl>
                                        <p:attrNameLst>
                                          <p:attrName>ppt_x</p:attrName>
                                        </p:attrNameLst>
                                      </p:cBhvr>
                                      <p:tavLst>
                                        <p:tav tm="0">
                                          <p:val>
                                            <p:strVal val="ppt_x"/>
                                          </p:val>
                                        </p:tav>
                                        <p:tav tm="100000">
                                          <p:val>
                                            <p:strVal val="ppt_x"/>
                                          </p:val>
                                        </p:tav>
                                      </p:tavLst>
                                    </p:anim>
                                    <p:anim calcmode="lin" valueType="num">
                                      <p:cBhvr additive="base">
                                        <p:cTn id="20" dur="1000"/>
                                        <p:tgtEl>
                                          <p:spTgt spid="58374"/>
                                        </p:tgtEl>
                                        <p:attrNameLst>
                                          <p:attrName>ppt_y</p:attrName>
                                        </p:attrNameLst>
                                      </p:cBhvr>
                                      <p:tavLst>
                                        <p:tav tm="0">
                                          <p:val>
                                            <p:strVal val="ppt_y"/>
                                          </p:val>
                                        </p:tav>
                                        <p:tav tm="100000">
                                          <p:val>
                                            <p:strVal val="1+ppt_h/2"/>
                                          </p:val>
                                        </p:tav>
                                      </p:tavLst>
                                    </p:anim>
                                    <p:set>
                                      <p:cBhvr>
                                        <p:cTn id="21" dur="1" fill="hold">
                                          <p:stCondLst>
                                            <p:cond delay="999"/>
                                          </p:stCondLst>
                                        </p:cTn>
                                        <p:tgtEl>
                                          <p:spTgt spid="583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4"/>
          <p:cNvSpPr>
            <a:spLocks noChangeArrowheads="1"/>
          </p:cNvSpPr>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600">
                <a:solidFill>
                  <a:srgbClr val="000090"/>
                </a:solidFill>
              </a:rPr>
              <a:t>510. Looking at the picture below, what does this symbol mean? </a:t>
            </a:r>
            <a:r>
              <a:rPr lang="en-US" sz="4400">
                <a:solidFill>
                  <a:schemeClr val="accent2"/>
                </a:solidFill>
              </a:rPr>
              <a:t/>
            </a:r>
            <a:br>
              <a:rPr lang="en-US" sz="4400">
                <a:solidFill>
                  <a:schemeClr val="accent2"/>
                </a:solidFill>
              </a:rPr>
            </a:br>
            <a:endParaRPr lang="en-US" sz="4400">
              <a:solidFill>
                <a:schemeClr val="accent2"/>
              </a:solidFill>
            </a:endParaRPr>
          </a:p>
        </p:txBody>
      </p:sp>
      <p:sp>
        <p:nvSpPr>
          <p:cNvPr id="24579" name="AutoShape 26">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4580" name="AutoShape 27">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17" name="Text Box 5"/>
          <p:cNvSpPr txBox="1">
            <a:spLocks noChangeArrowheads="1"/>
          </p:cNvSpPr>
          <p:nvPr/>
        </p:nvSpPr>
        <p:spPr bwMode="auto">
          <a:xfrm>
            <a:off x="228600" y="57912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Products with the Energy Star symbol are rated as energy efficient.</a:t>
            </a:r>
          </a:p>
          <a:p>
            <a:pPr>
              <a:spcBef>
                <a:spcPct val="50000"/>
              </a:spcBef>
            </a:pPr>
            <a:endParaRPr lang="en-US" sz="2000">
              <a:solidFill>
                <a:schemeClr val="bg1"/>
              </a:solidFill>
            </a:endParaRPr>
          </a:p>
        </p:txBody>
      </p:sp>
      <p:pic>
        <p:nvPicPr>
          <p:cNvPr id="24582"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786063" y="1600200"/>
            <a:ext cx="37242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style.rotation</p:attrName>
                                        </p:attrNameLst>
                                      </p:cBhvr>
                                      <p:tavLst>
                                        <p:tav tm="0">
                                          <p:val>
                                            <p:fltVal val="720"/>
                                          </p:val>
                                        </p:tav>
                                        <p:tav tm="100000">
                                          <p:val>
                                            <p:fltVal val="0"/>
                                          </p:val>
                                        </p:tav>
                                      </p:tavLst>
                                    </p:anim>
                                    <p:anim calcmode="lin" valueType="num">
                                      <p:cBhvr>
                                        <p:cTn id="9" dur="2000" fill="hold"/>
                                        <p:tgtEl>
                                          <p:spTgt spid="17"/>
                                        </p:tgtEl>
                                        <p:attrNameLst>
                                          <p:attrName>ppt_h</p:attrName>
                                        </p:attrNameLst>
                                      </p:cBhvr>
                                      <p:tavLst>
                                        <p:tav tm="0">
                                          <p:val>
                                            <p:fltVal val="0"/>
                                          </p:val>
                                        </p:tav>
                                        <p:tav tm="100000">
                                          <p:val>
                                            <p:strVal val="#ppt_h"/>
                                          </p:val>
                                        </p:tav>
                                      </p:tavLst>
                                    </p:anim>
                                    <p:anim calcmode="lin" valueType="num">
                                      <p:cBhvr>
                                        <p:cTn id="10" dur="2000" fill="hold"/>
                                        <p:tgtEl>
                                          <p:spTgt spid="1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09600" y="762000"/>
            <a:ext cx="7772400" cy="1143000"/>
          </a:xfrm>
        </p:spPr>
        <p:txBody>
          <a:bodyPr/>
          <a:lstStyle/>
          <a:p>
            <a:pPr eaLnBrk="1" hangingPunct="1"/>
            <a:r>
              <a:rPr lang="en-US" sz="3200" smtClean="0">
                <a:solidFill>
                  <a:srgbClr val="0000FF"/>
                </a:solidFill>
              </a:rPr>
              <a:t>520. True or false: Every degree you adjust your thermostat makes a difference to your heating and cooling cost.</a:t>
            </a:r>
            <a:r>
              <a:rPr lang="en-US" sz="3200" smtClean="0">
                <a:solidFill>
                  <a:schemeClr val="accent2"/>
                </a:solidFill>
              </a:rPr>
              <a:t/>
            </a:r>
            <a:br>
              <a:rPr lang="en-US" sz="3200" smtClean="0">
                <a:solidFill>
                  <a:schemeClr val="accent2"/>
                </a:solidFill>
              </a:rPr>
            </a:br>
            <a:r>
              <a:rPr lang="en-US" sz="3600" smtClean="0">
                <a:solidFill>
                  <a:schemeClr val="accent2"/>
                </a:solidFill>
              </a:rPr>
              <a:t> </a:t>
            </a:r>
          </a:p>
        </p:txBody>
      </p:sp>
      <p:sp>
        <p:nvSpPr>
          <p:cNvPr id="25603" name="AutoShape 8">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5604" name="AutoShape 9">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5" name="Picture 4" descr="Heating thermostat.pdf"/>
          <p:cNvPicPr>
            <a:picLocks noChangeAspect="1"/>
          </p:cNvPicPr>
          <p:nvPr/>
        </p:nvPicPr>
        <p:blipFill>
          <a:blip r:embed="rId4" cstate="screen">
            <a:extLst>
              <a:ext uri="{28A0092B-C50C-407E-A947-70E740481C1C}">
                <a14:useLocalDpi xmlns:a14="http://schemas.microsoft.com/office/drawing/2010/main" val="0"/>
              </a:ext>
            </a:extLst>
          </a:blip>
          <a:srcRect r="-2777"/>
          <a:stretch>
            <a:fillRect/>
          </a:stretch>
        </p:blipFill>
        <p:spPr bwMode="auto">
          <a:xfrm>
            <a:off x="3429000" y="1981200"/>
            <a:ext cx="2819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04800" y="35052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True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910" fill="hold">
                                          <p:stCondLst>
                                            <p:cond delay="0"/>
                                          </p:stCondLst>
                                        </p:cTn>
                                        <p:tgtEl>
                                          <p:spTgt spid="6"/>
                                        </p:tgtEl>
                                        <p:attrNameLst>
                                          <p:attrName>style.rotation</p:attrName>
                                        </p:attrNameLst>
                                      </p:cBhvr>
                                      <p:to>
                                        <p:strVal val="-45.0"/>
                                      </p:to>
                                    </p:set>
                                    <p:anim calcmode="lin" valueType="num">
                                      <p:cBhvr>
                                        <p:cTn id="8" dur="910" fill="hold">
                                          <p:stCondLst>
                                            <p:cond delay="910"/>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910"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312" decel="50000" autoRev="1" fill="hold">
                                          <p:stCondLst>
                                            <p:cond delay="910"/>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272" fill="hold">
                                          <p:stCondLst>
                                            <p:cond delay="1728"/>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66700" y="457200"/>
            <a:ext cx="8877300" cy="1676400"/>
          </a:xfrm>
        </p:spPr>
        <p:txBody>
          <a:bodyPr/>
          <a:lstStyle/>
          <a:p>
            <a:pPr eaLnBrk="1" hangingPunct="1"/>
            <a:r>
              <a:rPr lang="en-US" sz="3600" smtClean="0">
                <a:solidFill>
                  <a:srgbClr val="008000"/>
                </a:solidFill>
              </a:rPr>
              <a:t>530. Name some actions that can be taken at school to save energy &amp; money. </a:t>
            </a:r>
            <a:r>
              <a:rPr lang="en-US" sz="3600" smtClean="0">
                <a:solidFill>
                  <a:srgbClr val="0000FF"/>
                </a:solidFill>
              </a:rPr>
              <a:t/>
            </a:r>
            <a:br>
              <a:rPr lang="en-US" sz="3600" smtClean="0">
                <a:solidFill>
                  <a:srgbClr val="0000FF"/>
                </a:solidFill>
              </a:rPr>
            </a:br>
            <a:r>
              <a:rPr lang="en-US" smtClean="0">
                <a:solidFill>
                  <a:schemeClr val="accent2"/>
                </a:solidFill>
              </a:rPr>
              <a:t/>
            </a:r>
            <a:br>
              <a:rPr lang="en-US" smtClean="0">
                <a:solidFill>
                  <a:schemeClr val="accent2"/>
                </a:solidFill>
              </a:rPr>
            </a:br>
            <a:endParaRPr lang="en-US" smtClean="0">
              <a:solidFill>
                <a:schemeClr val="accent2"/>
              </a:solidFill>
            </a:endParaRPr>
          </a:p>
        </p:txBody>
      </p:sp>
      <p:sp>
        <p:nvSpPr>
          <p:cNvPr id="26627" name="AutoShape 9">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6628" name="AutoShape 10">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10" name="Text Box 5"/>
          <p:cNvSpPr txBox="1">
            <a:spLocks noChangeArrowheads="1"/>
          </p:cNvSpPr>
          <p:nvPr/>
        </p:nvSpPr>
        <p:spPr bwMode="auto">
          <a:xfrm>
            <a:off x="2209800" y="1779588"/>
            <a:ext cx="4953000" cy="5078412"/>
          </a:xfrm>
          <a:prstGeom prst="rect">
            <a:avLst/>
          </a:prstGeom>
          <a:noFill/>
          <a:ln w="9525">
            <a:noFill/>
            <a:miter lim="800000"/>
            <a:headEnd/>
            <a:tailEnd/>
          </a:ln>
        </p:spPr>
        <p:txBody>
          <a:bodyPr>
            <a:spAutoFit/>
          </a:bodyPr>
          <a:lstStyle/>
          <a:p>
            <a:pPr marL="228600" lvl="2">
              <a:defRPr/>
            </a:pPr>
            <a:r>
              <a:rPr lang="en-US" dirty="0">
                <a:solidFill>
                  <a:schemeClr val="tx2"/>
                </a:solidFill>
              </a:rPr>
              <a:t> </a:t>
            </a:r>
            <a:r>
              <a:rPr lang="en-US" i="1" dirty="0">
                <a:solidFill>
                  <a:schemeClr val="tx2"/>
                </a:solidFill>
              </a:rPr>
              <a:t>Answer:</a:t>
            </a:r>
          </a:p>
          <a:p>
            <a:pPr marL="685800" lvl="2" indent="-457200">
              <a:buFont typeface="+mj-lt"/>
              <a:buAutoNum type="arabicPeriod"/>
              <a:defRPr/>
            </a:pPr>
            <a:r>
              <a:rPr lang="en-US" sz="2000" i="1" dirty="0">
                <a:solidFill>
                  <a:schemeClr val="tx2"/>
                </a:solidFill>
                <a:latin typeface="Calibri" pitchFamily="34" charset="0"/>
              </a:rPr>
              <a:t>We can turn off the lights and computers when they are not in use.</a:t>
            </a:r>
          </a:p>
          <a:p>
            <a:pPr marL="685800" lvl="2" indent="-457200">
              <a:buFont typeface="+mj-lt"/>
              <a:buAutoNum type="arabicPeriod"/>
              <a:defRPr/>
            </a:pPr>
            <a:r>
              <a:rPr lang="en-US" sz="2000" i="1" dirty="0">
                <a:solidFill>
                  <a:schemeClr val="tx2"/>
                </a:solidFill>
                <a:latin typeface="Calibri" pitchFamily="34" charset="0"/>
              </a:rPr>
              <a:t>We can adjust the temperature of the room</a:t>
            </a:r>
          </a:p>
          <a:p>
            <a:pPr marL="685800" lvl="2" indent="-457200">
              <a:buFont typeface="+mj-lt"/>
              <a:buAutoNum type="arabicPeriod"/>
              <a:defRPr/>
            </a:pPr>
            <a:r>
              <a:rPr lang="en-US" sz="2000" i="1" dirty="0">
                <a:solidFill>
                  <a:schemeClr val="tx2"/>
                </a:solidFill>
                <a:latin typeface="Calibri" pitchFamily="34" charset="0"/>
              </a:rPr>
              <a:t>We can use </a:t>
            </a:r>
            <a:r>
              <a:rPr lang="en-US" sz="2000" i="1" dirty="0" err="1">
                <a:solidFill>
                  <a:schemeClr val="tx2"/>
                </a:solidFill>
                <a:latin typeface="Calibri" pitchFamily="34" charset="0"/>
              </a:rPr>
              <a:t>daylighting</a:t>
            </a:r>
            <a:endParaRPr lang="en-US" sz="2000" i="1" dirty="0">
              <a:solidFill>
                <a:schemeClr val="tx2"/>
              </a:solidFill>
              <a:latin typeface="Calibri" pitchFamily="34" charset="0"/>
            </a:endParaRPr>
          </a:p>
          <a:p>
            <a:pPr marL="685800" lvl="2" indent="-457200">
              <a:buFont typeface="+mj-lt"/>
              <a:buAutoNum type="arabicPeriod"/>
              <a:defRPr/>
            </a:pPr>
            <a:r>
              <a:rPr lang="en-US" sz="2000" i="1" dirty="0">
                <a:solidFill>
                  <a:schemeClr val="tx2"/>
                </a:solidFill>
                <a:latin typeface="Calibri" pitchFamily="34" charset="0"/>
              </a:rPr>
              <a:t>We can conduct a school energy audit and present recommendations for change to the administration and school board.</a:t>
            </a:r>
          </a:p>
          <a:p>
            <a:pPr marL="685800" lvl="2" indent="-457200">
              <a:buFont typeface="+mj-lt"/>
              <a:buAutoNum type="arabicPeriod"/>
              <a:defRPr/>
            </a:pPr>
            <a:r>
              <a:rPr lang="en-US" sz="2000" i="1" dirty="0">
                <a:solidFill>
                  <a:schemeClr val="tx2"/>
                </a:solidFill>
                <a:latin typeface="Calibri" pitchFamily="34" charset="0"/>
              </a:rPr>
              <a:t>We can start an energy efficiency campaign on campus.  Are there other ideas?</a:t>
            </a:r>
            <a:endParaRPr lang="en-US" sz="2000" i="1" dirty="0">
              <a:solidFill>
                <a:schemeClr val="bg1"/>
              </a:solidFill>
              <a:latin typeface="Calibri" pitchFamily="34" charset="0"/>
            </a:endParaRPr>
          </a:p>
          <a:p>
            <a:pPr>
              <a:defRPr/>
            </a:pPr>
            <a:endParaRPr lang="en-US" i="1" dirty="0"/>
          </a:p>
          <a:p>
            <a:pPr>
              <a:spcBef>
                <a:spcPct val="50000"/>
              </a:spcBef>
              <a:defRPr/>
            </a:pPr>
            <a:endParaRPr lang="en-US" i="1" dirty="0"/>
          </a:p>
        </p:txBody>
      </p:sp>
      <p:pic>
        <p:nvPicPr>
          <p:cNvPr id="8" name="Picture 7" descr="green_schools_roadmap_thumb.pn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743200" y="1371600"/>
            <a:ext cx="3852863"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par>
                                <p:cTn id="8" presetID="9" presetClass="exit" presetSubtype="0" fill="hold" nodeType="withEffect">
                                  <p:stCondLst>
                                    <p:cond delay="0"/>
                                  </p:stCondLst>
                                  <p:childTnLst>
                                    <p:animEffect transition="out" filter="dissolve">
                                      <p:cBhvr>
                                        <p:cTn id="9" dur="2000"/>
                                        <p:tgtEl>
                                          <p:spTgt spid="8"/>
                                        </p:tgtEl>
                                      </p:cBhvr>
                                    </p:animEffect>
                                    <p:set>
                                      <p:cBhvr>
                                        <p:cTn id="10"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990600"/>
            <a:ext cx="8686800" cy="1143000"/>
          </a:xfrm>
        </p:spPr>
        <p:txBody>
          <a:bodyPr/>
          <a:lstStyle/>
          <a:p>
            <a:pPr eaLnBrk="1" hangingPunct="1"/>
            <a:r>
              <a:rPr lang="en-US" sz="3600" smtClean="0">
                <a:solidFill>
                  <a:srgbClr val="000090"/>
                </a:solidFill>
              </a:rPr>
              <a:t>540. What can be done to traffic signals and exit signs to save energy and money?</a:t>
            </a:r>
            <a:r>
              <a:rPr lang="en-US" sz="3600" smtClean="0">
                <a:solidFill>
                  <a:schemeClr val="accent2"/>
                </a:solidFill>
              </a:rPr>
              <a:t/>
            </a:r>
            <a:br>
              <a:rPr lang="en-US" sz="3600" smtClean="0">
                <a:solidFill>
                  <a:schemeClr val="accent2"/>
                </a:solidFill>
              </a:rPr>
            </a:br>
            <a:r>
              <a:rPr lang="en-US" smtClean="0">
                <a:solidFill>
                  <a:schemeClr val="accent2"/>
                </a:solidFill>
              </a:rPr>
              <a:t/>
            </a:r>
            <a:br>
              <a:rPr lang="en-US" smtClean="0">
                <a:solidFill>
                  <a:schemeClr val="accent2"/>
                </a:solidFill>
              </a:rPr>
            </a:br>
            <a:endParaRPr lang="en-US" smtClean="0">
              <a:solidFill>
                <a:schemeClr val="accent2"/>
              </a:solidFill>
            </a:endParaRPr>
          </a:p>
        </p:txBody>
      </p:sp>
      <p:sp>
        <p:nvSpPr>
          <p:cNvPr id="27651"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7652"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9" name="Text Box 5"/>
          <p:cNvSpPr txBox="1">
            <a:spLocks noChangeArrowheads="1"/>
          </p:cNvSpPr>
          <p:nvPr/>
        </p:nvSpPr>
        <p:spPr bwMode="auto">
          <a:xfrm>
            <a:off x="-381000" y="3962400"/>
            <a:ext cx="5562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lvl="2"/>
            <a:r>
              <a:rPr lang="en-US" sz="2800" i="1">
                <a:solidFill>
                  <a:schemeClr val="tx2"/>
                </a:solidFill>
              </a:rPr>
              <a:t>Answer: Traffic signals and exit signs can be upgraded to LED bulbs, which are very energy efficient</a:t>
            </a:r>
            <a:r>
              <a:rPr lang="en-US" sz="2800">
                <a:solidFill>
                  <a:schemeClr val="tx2"/>
                </a:solidFill>
              </a:rPr>
              <a:t>.  </a:t>
            </a:r>
            <a:r>
              <a:rPr lang="en-US" sz="2800" i="1">
                <a:solidFill>
                  <a:schemeClr val="tx2"/>
                </a:solidFill>
              </a:rPr>
              <a:t>They use 90% less energy than incandescent bulbs.</a:t>
            </a:r>
            <a:endParaRPr lang="en-US" sz="2800">
              <a:solidFill>
                <a:schemeClr val="tx2"/>
              </a:solidFill>
            </a:endParaRPr>
          </a:p>
          <a:p>
            <a:pPr>
              <a:spcBef>
                <a:spcPct val="50000"/>
              </a:spcBef>
            </a:pPr>
            <a:endParaRPr lang="en-US" sz="2800">
              <a:solidFill>
                <a:schemeClr val="tx2"/>
              </a:solidFill>
            </a:endParaRPr>
          </a:p>
        </p:txBody>
      </p:sp>
      <p:pic>
        <p:nvPicPr>
          <p:cNvPr id="27654" name="Picture 4"/>
          <p:cNvPicPr>
            <a:picLocks noGrp="1" noChangeAspect="1" noChangeArrowheads="1"/>
          </p:cNvPicPr>
          <p:nvPr>
            <p:ph idx="1"/>
          </p:nvPr>
        </p:nvPicPr>
        <p:blipFill>
          <a:blip r:embed="rId4" cstate="screen">
            <a:extLst>
              <a:ext uri="{28A0092B-C50C-407E-A947-70E740481C1C}">
                <a14:useLocalDpi xmlns:a14="http://schemas.microsoft.com/office/drawing/2010/main" val="0"/>
              </a:ext>
            </a:extLst>
          </a:blip>
          <a:srcRect/>
          <a:stretch>
            <a:fillRect/>
          </a:stretch>
        </p:blipFill>
        <p:spPr>
          <a:xfrm>
            <a:off x="5638800" y="1524000"/>
            <a:ext cx="3044825" cy="4572000"/>
          </a:xfrm>
          <a:noFill/>
        </p:spPr>
      </p:pic>
      <p:pic>
        <p:nvPicPr>
          <p:cNvPr id="27655" name="Picture 8" descr="http://www.nrel.gov/data/pix/Jpegs/07071.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28600" y="1447800"/>
            <a:ext cx="32623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685800"/>
            <a:ext cx="7772400" cy="1143000"/>
          </a:xfrm>
        </p:spPr>
        <p:txBody>
          <a:bodyPr/>
          <a:lstStyle/>
          <a:p>
            <a:pPr eaLnBrk="1" hangingPunct="1"/>
            <a:r>
              <a:rPr lang="en-US" sz="3600" smtClean="0">
                <a:solidFill>
                  <a:srgbClr val="0000FF"/>
                </a:solidFill>
              </a:rPr>
              <a:t>550.  What is the best way to make sure that your computer is not an energy vampire?</a:t>
            </a:r>
            <a:r>
              <a:rPr lang="en-US" smtClean="0">
                <a:solidFill>
                  <a:schemeClr val="accent2"/>
                </a:solidFill>
              </a:rPr>
              <a:t/>
            </a:r>
            <a:br>
              <a:rPr lang="en-US" smtClean="0">
                <a:solidFill>
                  <a:schemeClr val="accent2"/>
                </a:solidFill>
              </a:rPr>
            </a:br>
            <a:endParaRPr lang="en-US" smtClean="0">
              <a:solidFill>
                <a:schemeClr val="accent2"/>
              </a:solidFill>
            </a:endParaRPr>
          </a:p>
        </p:txBody>
      </p:sp>
      <p:sp>
        <p:nvSpPr>
          <p:cNvPr id="28675" name="AutoShape 9">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8676" name="AutoShape 10">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13" name="Text Box 11"/>
          <p:cNvSpPr txBox="1">
            <a:spLocks noChangeArrowheads="1"/>
          </p:cNvSpPr>
          <p:nvPr/>
        </p:nvSpPr>
        <p:spPr bwMode="auto">
          <a:xfrm>
            <a:off x="1524000" y="1836738"/>
            <a:ext cx="533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lvl="2"/>
            <a:endParaRPr lang="en-US"/>
          </a:p>
          <a:p>
            <a:pPr>
              <a:spcBef>
                <a:spcPct val="50000"/>
              </a:spcBef>
            </a:pPr>
            <a:endParaRPr lang="en-US"/>
          </a:p>
        </p:txBody>
      </p:sp>
      <p:pic>
        <p:nvPicPr>
          <p:cNvPr id="28678" name="Picture 6" descr="11492850-6e23d-dellcomputer.jpg"/>
          <p:cNvPicPr>
            <a:picLocks noChangeAspect="1"/>
          </p:cNvPicPr>
          <p:nvPr/>
        </p:nvPicPr>
        <p:blipFill>
          <a:blip r:embed="rId4" cstate="screen">
            <a:extLst>
              <a:ext uri="{28A0092B-C50C-407E-A947-70E740481C1C}">
                <a14:useLocalDpi xmlns:a14="http://schemas.microsoft.com/office/drawing/2010/main" val="0"/>
              </a:ext>
            </a:extLst>
          </a:blip>
          <a:srcRect t="4349" r="1595" b="4349"/>
          <a:stretch>
            <a:fillRect/>
          </a:stretch>
        </p:blipFill>
        <p:spPr bwMode="auto">
          <a:xfrm>
            <a:off x="304800" y="2209800"/>
            <a:ext cx="4927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791200" y="2590800"/>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i="1"/>
              <a:t>Answer: Use the Power Save setting to conserve energy!</a:t>
            </a:r>
          </a:p>
        </p:txBody>
      </p:sp>
      <p:pic>
        <p:nvPicPr>
          <p:cNvPr id="11" name="Picture 10" descr="save-computer-energy.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705600" y="3962400"/>
            <a:ext cx="10668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360"/>
                                          </p:val>
                                        </p:tav>
                                        <p:tav tm="100000">
                                          <p:val>
                                            <p:fltVal val="0"/>
                                          </p:val>
                                        </p:tav>
                                      </p:tavLst>
                                    </p:anim>
                                    <p:animEffect transition="in" filter="fade">
                                      <p:cBhvr>
                                        <p:cTn id="10" dur="10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ppt_x"/>
                                          </p:val>
                                        </p:tav>
                                        <p:tav tm="100000">
                                          <p:val>
                                            <p:strVal val="#ppt_x"/>
                                          </p:val>
                                        </p:tav>
                                      </p:tavLst>
                                    </p:anim>
                                    <p:anim calcmode="lin" valueType="num">
                                      <p:cBhvr additive="base">
                                        <p:cTn id="16" dur="2000" fill="hold"/>
                                        <p:tgtEl>
                                          <p:spTgt spid="9"/>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752600" y="914400"/>
            <a:ext cx="7010400" cy="685800"/>
          </a:xfrm>
        </p:spPr>
        <p:txBody>
          <a:bodyPr/>
          <a:lstStyle/>
          <a:p>
            <a:pPr algn="r" eaLnBrk="1" hangingPunct="1"/>
            <a:r>
              <a:rPr lang="en-US" sz="4800" smtClean="0">
                <a:solidFill>
                  <a:schemeClr val="accent2"/>
                </a:solidFill>
              </a:rPr>
              <a:t/>
            </a:r>
            <a:br>
              <a:rPr lang="en-US" sz="4800" smtClean="0">
                <a:solidFill>
                  <a:schemeClr val="accent2"/>
                </a:solidFill>
              </a:rPr>
            </a:br>
            <a:r>
              <a:rPr lang="en-US" sz="4800" smtClean="0">
                <a:solidFill>
                  <a:srgbClr val="008000"/>
                </a:solidFill>
                <a:latin typeface="Freestyle Script" pitchFamily="66" charset="0"/>
              </a:rPr>
              <a:t>Thank you for playing</a:t>
            </a:r>
            <a:r>
              <a:rPr lang="en-US" sz="4800" smtClean="0">
                <a:solidFill>
                  <a:srgbClr val="008000"/>
                </a:solidFill>
              </a:rPr>
              <a:t>!</a:t>
            </a:r>
            <a:br>
              <a:rPr lang="en-US" sz="4800" smtClean="0">
                <a:solidFill>
                  <a:srgbClr val="008000"/>
                </a:solidFill>
              </a:rPr>
            </a:br>
            <a:r>
              <a:rPr lang="en-US" sz="4800" smtClean="0">
                <a:solidFill>
                  <a:srgbClr val="008000"/>
                </a:solidFill>
              </a:rPr>
              <a:t/>
            </a:r>
            <a:br>
              <a:rPr lang="en-US" sz="4800" smtClean="0">
                <a:solidFill>
                  <a:srgbClr val="008000"/>
                </a:solidFill>
              </a:rPr>
            </a:br>
            <a:r>
              <a:rPr lang="en-US" sz="4800" smtClean="0">
                <a:solidFill>
                  <a:schemeClr val="accent2"/>
                </a:solidFill>
              </a:rPr>
              <a:t/>
            </a:r>
            <a:br>
              <a:rPr lang="en-US" sz="4800" smtClean="0">
                <a:solidFill>
                  <a:schemeClr val="accent2"/>
                </a:solidFill>
              </a:rPr>
            </a:br>
            <a:endParaRPr lang="en-US" sz="4800" smtClean="0"/>
          </a:p>
        </p:txBody>
      </p:sp>
      <p:pic>
        <p:nvPicPr>
          <p:cNvPr id="29699" name="Picture 4" descr="ASE logo_stacked (2008)"/>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00" y="5715000"/>
            <a:ext cx="137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a:off x="152400" y="457200"/>
            <a:ext cx="8839200" cy="6096000"/>
            <a:chOff x="152400" y="457200"/>
            <a:chExt cx="8839201" cy="6096000"/>
          </a:xfrm>
        </p:grpSpPr>
        <p:grpSp>
          <p:nvGrpSpPr>
            <p:cNvPr id="29701" name="Group 6"/>
            <p:cNvGrpSpPr>
              <a:grpSpLocks/>
            </p:cNvGrpSpPr>
            <p:nvPr/>
          </p:nvGrpSpPr>
          <p:grpSpPr bwMode="auto">
            <a:xfrm>
              <a:off x="3124200" y="1905000"/>
              <a:ext cx="3832357" cy="2675930"/>
              <a:chOff x="3200400" y="304800"/>
              <a:chExt cx="3832357" cy="2675930"/>
            </a:xfrm>
          </p:grpSpPr>
          <p:grpSp>
            <p:nvGrpSpPr>
              <p:cNvPr id="29704" name="Group 15"/>
              <p:cNvGrpSpPr>
                <a:grpSpLocks/>
              </p:cNvGrpSpPr>
              <p:nvPr/>
            </p:nvGrpSpPr>
            <p:grpSpPr bwMode="auto">
              <a:xfrm>
                <a:off x="3200400" y="304800"/>
                <a:ext cx="3832357" cy="2514600"/>
                <a:chOff x="3200400" y="304800"/>
                <a:chExt cx="3832357" cy="2514600"/>
              </a:xfrm>
            </p:grpSpPr>
            <p:grpSp>
              <p:nvGrpSpPr>
                <p:cNvPr id="29706" name="Group 14"/>
                <p:cNvGrpSpPr>
                  <a:grpSpLocks/>
                </p:cNvGrpSpPr>
                <p:nvPr/>
              </p:nvGrpSpPr>
              <p:grpSpPr bwMode="auto">
                <a:xfrm>
                  <a:off x="3200400" y="304800"/>
                  <a:ext cx="3832357" cy="2514600"/>
                  <a:chOff x="3200400" y="304800"/>
                  <a:chExt cx="3832357" cy="2514600"/>
                </a:xfrm>
              </p:grpSpPr>
              <p:sp>
                <p:nvSpPr>
                  <p:cNvPr id="29708" name="Rectangle 11"/>
                  <p:cNvSpPr>
                    <a:spLocks noChangeArrowheads="1"/>
                  </p:cNvSpPr>
                  <p:nvPr/>
                </p:nvSpPr>
                <p:spPr bwMode="auto">
                  <a:xfrm>
                    <a:off x="3200400" y="304800"/>
                    <a:ext cx="3810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3" name="Rectangle 12"/>
                  <p:cNvSpPr/>
                  <p:nvPr/>
                </p:nvSpPr>
                <p:spPr>
                  <a:xfrm>
                    <a:off x="3276600" y="381000"/>
                    <a:ext cx="3756157" cy="1015663"/>
                  </a:xfrm>
                  <a:prstGeom prst="rect">
                    <a:avLst/>
                  </a:prstGeom>
                  <a:noFill/>
                  <a:ln>
                    <a:noFill/>
                  </a:ln>
                </p:spPr>
                <p:txBody>
                  <a:bodyPr wrap="none">
                    <a:spAutoFit/>
                  </a:bodyPr>
                  <a:lstStyle/>
                  <a:p>
                    <a:pPr algn="ctr">
                      <a:defRPr/>
                    </a:pPr>
                    <a:r>
                      <a:rPr lang="en-US" sz="6000" b="1" dirty="0">
                        <a:ln w="18000">
                          <a:solidFill>
                            <a:schemeClr val="bg1"/>
                          </a:solidFill>
                          <a:prstDash val="solid"/>
                          <a:miter lim="800000"/>
                        </a:ln>
                        <a:effectLst>
                          <a:outerShdw blurRad="25500" dist="23000" dir="7020000" algn="tl">
                            <a:srgbClr val="000000">
                              <a:alpha val="50000"/>
                            </a:srgbClr>
                          </a:outerShdw>
                        </a:effectLst>
                        <a:latin typeface="Impact" pitchFamily="34" charset="0"/>
                      </a:rPr>
                      <a:t>Energy</a:t>
                    </a:r>
                    <a:r>
                      <a:rPr lang="en-US" sz="6000" b="1" dirty="0">
                        <a:ln w="18000">
                          <a:solidFill>
                            <a:schemeClr val="accent2">
                              <a:satMod val="140000"/>
                            </a:schemeClr>
                          </a:solidFill>
                          <a:prstDash val="solid"/>
                          <a:miter lim="800000"/>
                        </a:ln>
                        <a:effectLst>
                          <a:outerShdw blurRad="25500" dist="23000" dir="7020000" algn="tl">
                            <a:srgbClr val="000000">
                              <a:alpha val="50000"/>
                            </a:srgbClr>
                          </a:outerShdw>
                        </a:effectLst>
                      </a:rPr>
                      <a:t> </a:t>
                    </a:r>
                    <a:r>
                      <a:rPr lang="en-US" sz="6000" b="1" dirty="0">
                        <a:ln w="18000">
                          <a:solidFill>
                            <a:schemeClr val="bg1"/>
                          </a:solidFill>
                          <a:prstDash val="solid"/>
                          <a:miter lim="800000"/>
                        </a:ln>
                        <a:effectLst>
                          <a:outerShdw blurRad="25500" dist="23000" dir="7020000" algn="tl">
                            <a:srgbClr val="000000">
                              <a:alpha val="50000"/>
                            </a:srgbClr>
                          </a:outerShdw>
                        </a:effectLst>
                        <a:latin typeface="Impact" pitchFamily="34" charset="0"/>
                      </a:rPr>
                      <a:t>Hog</a:t>
                    </a:r>
                  </a:p>
                </p:txBody>
              </p:sp>
            </p:grpSp>
            <p:sp>
              <p:nvSpPr>
                <p:cNvPr id="11" name="Rectangle 10"/>
                <p:cNvSpPr/>
                <p:nvPr/>
              </p:nvSpPr>
              <p:spPr>
                <a:xfrm>
                  <a:off x="4572000" y="1371600"/>
                  <a:ext cx="1143000" cy="707886"/>
                </a:xfrm>
                <a:prstGeom prst="rect">
                  <a:avLst/>
                </a:prstGeom>
                <a:noFill/>
              </p:spPr>
              <p:txBody>
                <a:bodyPr>
                  <a:spAutoFit/>
                </a:bodyPr>
                <a:lstStyle/>
                <a:p>
                  <a:pPr algn="ctr">
                    <a:defRPr/>
                  </a:pPr>
                  <a:r>
                    <a:rPr lang="en-US" sz="4000" b="1" dirty="0">
                      <a:ln w="12700">
                        <a:solidFill>
                          <a:srgbClr val="FFFF00"/>
                        </a:solidFill>
                        <a:prstDash val="solid"/>
                      </a:ln>
                      <a:solidFill>
                        <a:srgbClr val="FF0000"/>
                      </a:solidFill>
                      <a:effectLst>
                        <a:outerShdw blurRad="41275" dist="20320" dir="1800000" algn="tl" rotWithShape="0">
                          <a:srgbClr val="000000">
                            <a:alpha val="40000"/>
                          </a:srgbClr>
                        </a:outerShdw>
                      </a:effectLst>
                    </a:rPr>
                    <a:t>vs.</a:t>
                  </a:r>
                </a:p>
              </p:txBody>
            </p:sp>
          </p:grpSp>
          <p:sp>
            <p:nvSpPr>
              <p:cNvPr id="9" name="Rectangle 8"/>
              <p:cNvSpPr/>
              <p:nvPr/>
            </p:nvSpPr>
            <p:spPr>
              <a:xfrm>
                <a:off x="3200400" y="2057400"/>
                <a:ext cx="3749040"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solidFill>
                      <a:srgbClr val="000000"/>
                    </a:solidFill>
                    <a:effectLst>
                      <a:outerShdw blurRad="50800" algn="tl" rotWithShape="0">
                        <a:srgbClr val="000000"/>
                      </a:outerShdw>
                    </a:effectLst>
                    <a:latin typeface="Impact" pitchFamily="34" charset="0"/>
                  </a:rPr>
                  <a:t>Hog Busters</a:t>
                </a:r>
              </a:p>
            </p:txBody>
          </p:sp>
        </p:grpSp>
        <p:pic>
          <p:nvPicPr>
            <p:cNvPr id="29702" name="Picture 7" descr="\\ASEFS\Alliance\Education\Energy Hog\Energy Hog Videos and Pictures\Collected Energy Hog Pictures\EH-with-website-web.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52400" y="457200"/>
              <a:ext cx="2734056"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4" descr="10809664-a-happy-cartoon-child-scientist-with-an-idea.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flipH="1">
              <a:off x="7239000" y="2819400"/>
              <a:ext cx="1752601"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lant graphic.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781800" y="2829459"/>
            <a:ext cx="1554163" cy="19050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0722" name="Title 1"/>
          <p:cNvSpPr>
            <a:spLocks noGrp="1"/>
          </p:cNvSpPr>
          <p:nvPr>
            <p:ph type="title"/>
          </p:nvPr>
        </p:nvSpPr>
        <p:spPr>
          <a:xfrm>
            <a:off x="609600" y="0"/>
            <a:ext cx="7772400" cy="1143000"/>
          </a:xfrm>
        </p:spPr>
        <p:txBody>
          <a:bodyPr/>
          <a:lstStyle/>
          <a:p>
            <a:r>
              <a:rPr lang="en-US" b="1" dirty="0" smtClean="0">
                <a:solidFill>
                  <a:schemeClr val="accent2"/>
                </a:solidFill>
              </a:rPr>
              <a:t>Final Round</a:t>
            </a:r>
          </a:p>
        </p:txBody>
      </p:sp>
      <p:sp>
        <p:nvSpPr>
          <p:cNvPr id="30723" name="Content Placeholder 2"/>
          <p:cNvSpPr>
            <a:spLocks noGrp="1"/>
          </p:cNvSpPr>
          <p:nvPr>
            <p:ph idx="1"/>
          </p:nvPr>
        </p:nvSpPr>
        <p:spPr>
          <a:xfrm>
            <a:off x="685800" y="1066800"/>
            <a:ext cx="7772400" cy="1676400"/>
          </a:xfrm>
        </p:spPr>
        <p:txBody>
          <a:bodyPr/>
          <a:lstStyle/>
          <a:p>
            <a:pPr algn="ctr">
              <a:buFontTx/>
              <a:buNone/>
            </a:pPr>
            <a:r>
              <a:rPr lang="en-US" dirty="0" smtClean="0"/>
              <a:t>List as many reasons as you can why it is important to get rid of Energy Hogs?</a:t>
            </a:r>
            <a:endParaRPr lang="en-US" dirty="0" smtClean="0">
              <a:solidFill>
                <a:schemeClr val="accent2"/>
              </a:solidFill>
            </a:endParaRPr>
          </a:p>
        </p:txBody>
      </p:sp>
      <p:pic>
        <p:nvPicPr>
          <p:cNvPr id="4" name="Picture 3" descr="Save-Money-Electricity.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63512" y="2772309"/>
            <a:ext cx="1723491" cy="172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ig.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086600" y="5002212"/>
            <a:ext cx="1906587"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2_emissions_main.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499282" y="3677495"/>
            <a:ext cx="1127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green-gambling-background-1280x1024.jp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638372" y="3566445"/>
            <a:ext cx="114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BES May 2011 pic 1.JPG"/>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596497" y="5165094"/>
            <a:ext cx="2117933" cy="132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energystar.jpg"/>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82562" y="4813329"/>
            <a:ext cx="19812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4816267" y="2317751"/>
            <a:ext cx="434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sz="2200" dirty="0"/>
              <a:t>Reduce Air Pollution and Asthma</a:t>
            </a:r>
          </a:p>
        </p:txBody>
      </p:sp>
      <p:sp>
        <p:nvSpPr>
          <p:cNvPr id="16" name="TextBox 15"/>
          <p:cNvSpPr txBox="1">
            <a:spLocks noChangeArrowheads="1"/>
          </p:cNvSpPr>
          <p:nvPr/>
        </p:nvSpPr>
        <p:spPr bwMode="auto">
          <a:xfrm>
            <a:off x="3276600" y="2996130"/>
            <a:ext cx="1905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sz="2200" dirty="0"/>
              <a:t>Save Money</a:t>
            </a:r>
          </a:p>
        </p:txBody>
      </p:sp>
      <p:sp>
        <p:nvSpPr>
          <p:cNvPr id="17" name="TextBox 16"/>
          <p:cNvSpPr txBox="1">
            <a:spLocks noChangeArrowheads="1"/>
          </p:cNvSpPr>
          <p:nvPr/>
        </p:nvSpPr>
        <p:spPr bwMode="auto">
          <a:xfrm>
            <a:off x="228600" y="22860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a:t>Reduce CO</a:t>
            </a:r>
            <a:r>
              <a:rPr lang="en-US" baseline="-25000"/>
              <a:t>2</a:t>
            </a:r>
            <a:r>
              <a:rPr lang="en-US"/>
              <a:t> </a:t>
            </a:r>
          </a:p>
        </p:txBody>
      </p:sp>
      <p:sp>
        <p:nvSpPr>
          <p:cNvPr id="18" name="TextBox 17"/>
          <p:cNvSpPr txBox="1">
            <a:spLocks noChangeArrowheads="1"/>
          </p:cNvSpPr>
          <p:nvPr/>
        </p:nvSpPr>
        <p:spPr bwMode="auto">
          <a:xfrm>
            <a:off x="4895672" y="5257800"/>
            <a:ext cx="2057400" cy="83026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dirty="0"/>
              <a:t>Can you think of more?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290">
                                          <p:stCondLst>
                                            <p:cond delay="0"/>
                                          </p:stCondLst>
                                        </p:cTn>
                                        <p:tgtEl>
                                          <p:spTgt spid="30722"/>
                                        </p:tgtEl>
                                      </p:cBhvr>
                                    </p:animEffect>
                                    <p:anim calcmode="lin" valueType="num">
                                      <p:cBhvr>
                                        <p:cTn id="8" dur="911" tmFilter="0,0; 0.14,0.36; 0.43,0.73; 0.71,0.91; 1.0,1.0">
                                          <p:stCondLst>
                                            <p:cond delay="0"/>
                                          </p:stCondLst>
                                        </p:cTn>
                                        <p:tgtEl>
                                          <p:spTgt spid="3072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072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072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072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0722"/>
                                        </p:tgtEl>
                                        <p:attrNameLst>
                                          <p:attrName>ppt_y</p:attrName>
                                        </p:attrNameLst>
                                      </p:cBhvr>
                                      <p:tavLst>
                                        <p:tav tm="0" fmla="#ppt_y-sin(pi*$)/81">
                                          <p:val>
                                            <p:fltVal val="0"/>
                                          </p:val>
                                        </p:tav>
                                        <p:tav tm="100000">
                                          <p:val>
                                            <p:fltVal val="1"/>
                                          </p:val>
                                        </p:tav>
                                      </p:tavLst>
                                    </p:anim>
                                    <p:animScale>
                                      <p:cBhvr>
                                        <p:cTn id="13" dur="13">
                                          <p:stCondLst>
                                            <p:cond delay="325"/>
                                          </p:stCondLst>
                                        </p:cTn>
                                        <p:tgtEl>
                                          <p:spTgt spid="30722"/>
                                        </p:tgtEl>
                                      </p:cBhvr>
                                      <p:to x="100000" y="60000"/>
                                    </p:animScale>
                                    <p:animScale>
                                      <p:cBhvr>
                                        <p:cTn id="14" dur="83" decel="50000">
                                          <p:stCondLst>
                                            <p:cond delay="338"/>
                                          </p:stCondLst>
                                        </p:cTn>
                                        <p:tgtEl>
                                          <p:spTgt spid="30722"/>
                                        </p:tgtEl>
                                      </p:cBhvr>
                                      <p:to x="100000" y="100000"/>
                                    </p:animScale>
                                    <p:animScale>
                                      <p:cBhvr>
                                        <p:cTn id="15" dur="13">
                                          <p:stCondLst>
                                            <p:cond delay="656"/>
                                          </p:stCondLst>
                                        </p:cTn>
                                        <p:tgtEl>
                                          <p:spTgt spid="30722"/>
                                        </p:tgtEl>
                                      </p:cBhvr>
                                      <p:to x="100000" y="80000"/>
                                    </p:animScale>
                                    <p:animScale>
                                      <p:cBhvr>
                                        <p:cTn id="16" dur="83" decel="50000">
                                          <p:stCondLst>
                                            <p:cond delay="669"/>
                                          </p:stCondLst>
                                        </p:cTn>
                                        <p:tgtEl>
                                          <p:spTgt spid="30722"/>
                                        </p:tgtEl>
                                      </p:cBhvr>
                                      <p:to x="100000" y="100000"/>
                                    </p:animScale>
                                    <p:animScale>
                                      <p:cBhvr>
                                        <p:cTn id="17" dur="13">
                                          <p:stCondLst>
                                            <p:cond delay="821"/>
                                          </p:stCondLst>
                                        </p:cTn>
                                        <p:tgtEl>
                                          <p:spTgt spid="30722"/>
                                        </p:tgtEl>
                                      </p:cBhvr>
                                      <p:to x="100000" y="90000"/>
                                    </p:animScale>
                                    <p:animScale>
                                      <p:cBhvr>
                                        <p:cTn id="18" dur="83" decel="50000">
                                          <p:stCondLst>
                                            <p:cond delay="834"/>
                                          </p:stCondLst>
                                        </p:cTn>
                                        <p:tgtEl>
                                          <p:spTgt spid="30722"/>
                                        </p:tgtEl>
                                      </p:cBhvr>
                                      <p:to x="100000" y="100000"/>
                                    </p:animScale>
                                    <p:animScale>
                                      <p:cBhvr>
                                        <p:cTn id="19" dur="13">
                                          <p:stCondLst>
                                            <p:cond delay="904"/>
                                          </p:stCondLst>
                                        </p:cTn>
                                        <p:tgtEl>
                                          <p:spTgt spid="30722"/>
                                        </p:tgtEl>
                                      </p:cBhvr>
                                      <p:to x="100000" y="95000"/>
                                    </p:animScale>
                                    <p:animScale>
                                      <p:cBhvr>
                                        <p:cTn id="20" dur="83" decel="50000">
                                          <p:stCondLst>
                                            <p:cond delay="917"/>
                                          </p:stCondLst>
                                        </p:cTn>
                                        <p:tgtEl>
                                          <p:spTgt spid="3072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30723">
                                            <p:txEl>
                                              <p:pRg st="0" end="0"/>
                                            </p:txEl>
                                          </p:spTgt>
                                        </p:tgtEl>
                                        <p:attrNameLst>
                                          <p:attrName>style.visibility</p:attrName>
                                        </p:attrNameLst>
                                      </p:cBhvr>
                                      <p:to>
                                        <p:strVal val="visible"/>
                                      </p:to>
                                    </p:set>
                                    <p:animEffect transition="in" filter="fade">
                                      <p:cBhvr>
                                        <p:cTn id="25" dur="2000"/>
                                        <p:tgtEl>
                                          <p:spTgt spid="30723">
                                            <p:txEl>
                                              <p:pRg st="0" end="0"/>
                                            </p:txEl>
                                          </p:spTgt>
                                        </p:tgtEl>
                                      </p:cBhvr>
                                    </p:animEffect>
                                    <p:anim calcmode="lin" valueType="num">
                                      <p:cBhvr>
                                        <p:cTn id="26" dur="2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27" dur="1800" decel="100000" fill="hold"/>
                                        <p:tgtEl>
                                          <p:spTgt spid="30723">
                                            <p:txEl>
                                              <p:pRg st="0" end="0"/>
                                            </p:txEl>
                                          </p:spTgt>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3072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2000"/>
                                        <p:tgtEl>
                                          <p:spTgt spid="4"/>
                                        </p:tgtEl>
                                      </p:cBhvr>
                                    </p:animEffect>
                                  </p:childTnLst>
                                </p:cTn>
                              </p:par>
                              <p:par>
                                <p:cTn id="34" presetID="9"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2000"/>
                                        <p:tgtEl>
                                          <p:spTgt spid="6"/>
                                        </p:tgtEl>
                                      </p:cBhvr>
                                    </p:animEffect>
                                  </p:childTnLst>
                                </p:cTn>
                              </p:par>
                              <p:par>
                                <p:cTn id="37" presetID="9"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2000"/>
                                        <p:tgtEl>
                                          <p:spTgt spid="14"/>
                                        </p:tgtEl>
                                      </p:cBhvr>
                                    </p:animEffect>
                                  </p:childTnLst>
                                </p:cTn>
                              </p:par>
                              <p:par>
                                <p:cTn id="40" presetID="9"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2000"/>
                                        <p:tgtEl>
                                          <p:spTgt spid="13"/>
                                        </p:tgtEl>
                                      </p:cBhvr>
                                    </p:animEffect>
                                  </p:childTnLst>
                                </p:cTn>
                              </p:par>
                              <p:par>
                                <p:cTn id="43" presetID="9"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dissolve">
                                      <p:cBhvr>
                                        <p:cTn id="45" dur="2000"/>
                                        <p:tgtEl>
                                          <p:spTgt spid="5"/>
                                        </p:tgtEl>
                                      </p:cBhvr>
                                    </p:animEffect>
                                  </p:childTnLst>
                                </p:cTn>
                              </p:par>
                              <p:par>
                                <p:cTn id="46" presetID="9"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ssolve">
                                      <p:cBhvr>
                                        <p:cTn id="48" dur="2000"/>
                                        <p:tgtEl>
                                          <p:spTgt spid="9"/>
                                        </p:tgtEl>
                                      </p:cBhvr>
                                    </p:animEffect>
                                  </p:childTnLst>
                                </p:cTn>
                              </p:par>
                              <p:par>
                                <p:cTn id="49" presetID="9"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ssolve">
                                      <p:cBhvr>
                                        <p:cTn id="51" dur="2000"/>
                                        <p:tgtEl>
                                          <p:spTgt spid="10"/>
                                        </p:tgtEl>
                                      </p:cBhvr>
                                    </p:animEffect>
                                  </p:childTnLst>
                                </p:cTn>
                              </p:par>
                            </p:childTnLst>
                          </p:cTn>
                        </p:par>
                        <p:par>
                          <p:cTn id="52" fill="hold" nodeType="withGroup">
                            <p:stCondLst>
                              <p:cond delay="2000"/>
                            </p:stCondLst>
                            <p:childTnLst>
                              <p:par>
                                <p:cTn id="53" presetID="55" presetClass="entr" presetSubtype="0" fill="hold" nodeType="afterEffect">
                                  <p:stCondLst>
                                    <p:cond delay="0"/>
                                  </p:stCondLst>
                                  <p:childTnLst>
                                    <p:set>
                                      <p:cBhvr>
                                        <p:cTn id="54" dur="1" fill="hold">
                                          <p:stCondLst>
                                            <p:cond delay="0"/>
                                          </p:stCondLst>
                                        </p:cTn>
                                        <p:tgtEl>
                                          <p:spTgt spid="17">
                                            <p:txEl>
                                              <p:charRg st="0" end="11"/>
                                            </p:txEl>
                                          </p:spTgt>
                                        </p:tgtEl>
                                        <p:attrNameLst>
                                          <p:attrName>style.visibility</p:attrName>
                                        </p:attrNameLst>
                                      </p:cBhvr>
                                      <p:to>
                                        <p:strVal val="visible"/>
                                      </p:to>
                                    </p:set>
                                    <p:anim calcmode="lin" valueType="num">
                                      <p:cBhvr>
                                        <p:cTn id="55" dur="1000" fill="hold"/>
                                        <p:tgtEl>
                                          <p:spTgt spid="17">
                                            <p:txEl>
                                              <p:charRg st="0" end="11"/>
                                            </p:txEl>
                                          </p:spTgt>
                                        </p:tgtEl>
                                        <p:attrNameLst>
                                          <p:attrName>ppt_w</p:attrName>
                                        </p:attrNameLst>
                                      </p:cBhvr>
                                      <p:tavLst>
                                        <p:tav tm="0">
                                          <p:val>
                                            <p:strVal val="#ppt_w*0.70"/>
                                          </p:val>
                                        </p:tav>
                                        <p:tav tm="100000">
                                          <p:val>
                                            <p:strVal val="#ppt_w"/>
                                          </p:val>
                                        </p:tav>
                                      </p:tavLst>
                                    </p:anim>
                                    <p:anim calcmode="lin" valueType="num">
                                      <p:cBhvr>
                                        <p:cTn id="56" dur="1000" fill="hold"/>
                                        <p:tgtEl>
                                          <p:spTgt spid="17">
                                            <p:txEl>
                                              <p:charRg st="0" end="11"/>
                                            </p:txEl>
                                          </p:spTgt>
                                        </p:tgtEl>
                                        <p:attrNameLst>
                                          <p:attrName>ppt_h</p:attrName>
                                        </p:attrNameLst>
                                      </p:cBhvr>
                                      <p:tavLst>
                                        <p:tav tm="0">
                                          <p:val>
                                            <p:strVal val="#ppt_h"/>
                                          </p:val>
                                        </p:tav>
                                        <p:tav tm="100000">
                                          <p:val>
                                            <p:strVal val="#ppt_h"/>
                                          </p:val>
                                        </p:tav>
                                      </p:tavLst>
                                    </p:anim>
                                    <p:animEffect transition="in" filter="fade">
                                      <p:cBhvr>
                                        <p:cTn id="57" dur="1000"/>
                                        <p:tgtEl>
                                          <p:spTgt spid="17">
                                            <p:txEl>
                                              <p:charRg st="0" end="11"/>
                                            </p:txEl>
                                          </p:spTgt>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strVal val="#ppt_w*0.70"/>
                                          </p:val>
                                        </p:tav>
                                        <p:tav tm="100000">
                                          <p:val>
                                            <p:strVal val="#ppt_w"/>
                                          </p:val>
                                        </p:tav>
                                      </p:tavLst>
                                    </p:anim>
                                    <p:anim calcmode="lin" valueType="num">
                                      <p:cBhvr>
                                        <p:cTn id="61" dur="1000" fill="hold"/>
                                        <p:tgtEl>
                                          <p:spTgt spid="16"/>
                                        </p:tgtEl>
                                        <p:attrNameLst>
                                          <p:attrName>ppt_h</p:attrName>
                                        </p:attrNameLst>
                                      </p:cBhvr>
                                      <p:tavLst>
                                        <p:tav tm="0">
                                          <p:val>
                                            <p:strVal val="#ppt_h"/>
                                          </p:val>
                                        </p:tav>
                                        <p:tav tm="100000">
                                          <p:val>
                                            <p:strVal val="#ppt_h"/>
                                          </p:val>
                                        </p:tav>
                                      </p:tavLst>
                                    </p:anim>
                                    <p:animEffect transition="in" filter="fade">
                                      <p:cBhvr>
                                        <p:cTn id="62" dur="1000"/>
                                        <p:tgtEl>
                                          <p:spTgt spid="16"/>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1000" fill="hold"/>
                                        <p:tgtEl>
                                          <p:spTgt spid="15"/>
                                        </p:tgtEl>
                                        <p:attrNameLst>
                                          <p:attrName>ppt_w</p:attrName>
                                        </p:attrNameLst>
                                      </p:cBhvr>
                                      <p:tavLst>
                                        <p:tav tm="0">
                                          <p:val>
                                            <p:strVal val="#ppt_w*0.70"/>
                                          </p:val>
                                        </p:tav>
                                        <p:tav tm="100000">
                                          <p:val>
                                            <p:strVal val="#ppt_w"/>
                                          </p:val>
                                        </p:tav>
                                      </p:tavLst>
                                    </p:anim>
                                    <p:anim calcmode="lin" valueType="num">
                                      <p:cBhvr>
                                        <p:cTn id="66" dur="1000" fill="hold"/>
                                        <p:tgtEl>
                                          <p:spTgt spid="15"/>
                                        </p:tgtEl>
                                        <p:attrNameLst>
                                          <p:attrName>ppt_h</p:attrName>
                                        </p:attrNameLst>
                                      </p:cBhvr>
                                      <p:tavLst>
                                        <p:tav tm="0">
                                          <p:val>
                                            <p:strVal val="#ppt_h"/>
                                          </p:val>
                                        </p:tav>
                                        <p:tav tm="100000">
                                          <p:val>
                                            <p:strVal val="#ppt_h"/>
                                          </p:val>
                                        </p:tav>
                                      </p:tavLst>
                                    </p:anim>
                                    <p:animEffect transition="in" filter="fade">
                                      <p:cBhvr>
                                        <p:cTn id="67" dur="1000"/>
                                        <p:tgtEl>
                                          <p:spTgt spid="15"/>
                                        </p:tgtEl>
                                      </p:cBhvr>
                                    </p:animEffect>
                                  </p:childTnLst>
                                </p:cTn>
                              </p:par>
                            </p:childTnLst>
                          </p:cTn>
                        </p:par>
                        <p:par>
                          <p:cTn id="68" fill="hold" nodeType="withGroup">
                            <p:stCondLst>
                              <p:cond delay="3000"/>
                            </p:stCondLst>
                            <p:childTnLst>
                              <p:par>
                                <p:cTn id="69" presetID="40" presetClass="entr" presetSubtype="0" fill="hold" grpId="0" nodeType="afterEffect">
                                  <p:stCondLst>
                                    <p:cond delay="0"/>
                                  </p:stCondLst>
                                  <p:iterate type="lt">
                                    <p:tmPct val="10000"/>
                                  </p:iterate>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anim calcmode="lin" valueType="num">
                                      <p:cBhvr>
                                        <p:cTn id="72" dur="500" fill="hold"/>
                                        <p:tgtEl>
                                          <p:spTgt spid="18"/>
                                        </p:tgtEl>
                                        <p:attrNameLst>
                                          <p:attrName>ppt_x</p:attrName>
                                        </p:attrNameLst>
                                      </p:cBhvr>
                                      <p:tavLst>
                                        <p:tav tm="0">
                                          <p:val>
                                            <p:strVal val="#ppt_x-.1"/>
                                          </p:val>
                                        </p:tav>
                                        <p:tav tm="100000">
                                          <p:val>
                                            <p:strVal val="#ppt_x"/>
                                          </p:val>
                                        </p:tav>
                                      </p:tavLst>
                                    </p:anim>
                                    <p:anim calcmode="lin" valueType="num">
                                      <p:cBhvr>
                                        <p:cTn id="7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P spid="15" grpId="0"/>
      <p:bldP spid="16"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295400" y="6096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spcBef>
                <a:spcPct val="50000"/>
              </a:spcBef>
            </a:pPr>
            <a:endParaRPr lang="en-US"/>
          </a:p>
        </p:txBody>
      </p:sp>
      <p:sp>
        <p:nvSpPr>
          <p:cNvPr id="4099" name="Rectangle 5"/>
          <p:cNvSpPr>
            <a:spLocks noChangeArrowheads="1"/>
          </p:cNvSpPr>
          <p:nvPr/>
        </p:nvSpPr>
        <p:spPr bwMode="auto">
          <a:xfrm>
            <a:off x="571500" y="22860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a:solidFill>
                  <a:srgbClr val="0000FF"/>
                </a:solidFill>
              </a:rPr>
              <a:t>110. Which is more energy efficient: a CFL or incandescent light bulb? </a:t>
            </a:r>
          </a:p>
        </p:txBody>
      </p:sp>
      <p:sp>
        <p:nvSpPr>
          <p:cNvPr id="11270" name="Text Box 6"/>
          <p:cNvSpPr txBox="1">
            <a:spLocks noChangeArrowheads="1"/>
          </p:cNvSpPr>
          <p:nvPr/>
        </p:nvSpPr>
        <p:spPr bwMode="auto">
          <a:xfrm>
            <a:off x="762000" y="35052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lvl="2"/>
            <a:r>
              <a:rPr lang="en-US" b="1" i="1"/>
              <a:t>Answer: CFL</a:t>
            </a:r>
          </a:p>
          <a:p>
            <a:pPr>
              <a:spcBef>
                <a:spcPct val="50000"/>
              </a:spcBef>
            </a:pPr>
            <a:endParaRPr lang="en-US" b="1">
              <a:solidFill>
                <a:schemeClr val="bg1"/>
              </a:solidFill>
            </a:endParaRPr>
          </a:p>
        </p:txBody>
      </p:sp>
      <p:sp>
        <p:nvSpPr>
          <p:cNvPr id="4101" name="AutoShape 8">
            <a:hlinkClick r:id="rId3" action="ppaction://hlinksldjump" highlightClick="1"/>
          </p:cNvPr>
          <p:cNvSpPr>
            <a:spLocks noChangeArrowheads="1"/>
          </p:cNvSpPr>
          <p:nvPr/>
        </p:nvSpPr>
        <p:spPr bwMode="auto">
          <a:xfrm>
            <a:off x="8153400" y="6096000"/>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4102" name="AutoShape 9">
            <a:hlinkClick r:id="rId3" action="ppaction://hlinksldjump"/>
          </p:cNvPr>
          <p:cNvSpPr>
            <a:spLocks noChangeArrowheads="1"/>
          </p:cNvSpPr>
          <p:nvPr/>
        </p:nvSpPr>
        <p:spPr bwMode="auto">
          <a:xfrm>
            <a:off x="8458200" y="6324600"/>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4103" name="Picture 7" descr="fluorescent-light-bulb.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876800" y="1600200"/>
            <a:ext cx="34925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s.jpe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33400" y="2362200"/>
            <a:ext cx="38862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slide(fromBottom)">
                                      <p:cBhvr>
                                        <p:cTn id="7" dur="2000"/>
                                        <p:tgtEl>
                                          <p:spTgt spid="11270"/>
                                        </p:tgtEl>
                                      </p:cBhvr>
                                    </p:animEffect>
                                  </p:childTnLst>
                                </p:cTn>
                              </p:par>
                              <p:par>
                                <p:cTn id="8" presetID="42" presetClass="exit" presetSubtype="0" fill="hold" nodeType="withEffect">
                                  <p:stCondLst>
                                    <p:cond delay="0"/>
                                  </p:stCondLst>
                                  <p:childTnLst>
                                    <p:animEffect transition="out" filter="fade">
                                      <p:cBhvr>
                                        <p:cTn id="9" dur="2000"/>
                                        <p:tgtEl>
                                          <p:spTgt spid="9"/>
                                        </p:tgtEl>
                                      </p:cBhvr>
                                    </p:animEffect>
                                    <p:anim calcmode="lin" valueType="num">
                                      <p:cBhvr>
                                        <p:cTn id="10" dur="2000"/>
                                        <p:tgtEl>
                                          <p:spTgt spid="9"/>
                                        </p:tgtEl>
                                        <p:attrNameLst>
                                          <p:attrName>ppt_x</p:attrName>
                                        </p:attrNameLst>
                                      </p:cBhvr>
                                      <p:tavLst>
                                        <p:tav tm="0">
                                          <p:val>
                                            <p:strVal val="ppt_x"/>
                                          </p:val>
                                        </p:tav>
                                        <p:tav tm="100000">
                                          <p:val>
                                            <p:strVal val="ppt_x"/>
                                          </p:val>
                                        </p:tav>
                                      </p:tavLst>
                                    </p:anim>
                                    <p:anim calcmode="lin" valueType="num">
                                      <p:cBhvr>
                                        <p:cTn id="11" dur="2000"/>
                                        <p:tgtEl>
                                          <p:spTgt spid="9"/>
                                        </p:tgtEl>
                                        <p:attrNameLst>
                                          <p:attrName>ppt_y</p:attrName>
                                        </p:attrNameLst>
                                      </p:cBhvr>
                                      <p:tavLst>
                                        <p:tav tm="0">
                                          <p:val>
                                            <p:strVal val="ppt_y"/>
                                          </p:val>
                                        </p:tav>
                                        <p:tav tm="100000">
                                          <p:val>
                                            <p:strVal val="ppt_y+.1"/>
                                          </p:val>
                                        </p:tav>
                                      </p:tavLst>
                                    </p:anim>
                                    <p:set>
                                      <p:cBhvr>
                                        <p:cTn id="12"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1143000"/>
          </a:xfrm>
        </p:spPr>
        <p:txBody>
          <a:bodyPr/>
          <a:lstStyle/>
          <a:p>
            <a:pPr eaLnBrk="1" hangingPunct="1"/>
            <a:r>
              <a:rPr lang="en-US" smtClean="0">
                <a:solidFill>
                  <a:srgbClr val="000090"/>
                </a:solidFill>
              </a:rPr>
              <a:t>Teacher Instructions</a:t>
            </a:r>
          </a:p>
        </p:txBody>
      </p:sp>
      <p:sp>
        <p:nvSpPr>
          <p:cNvPr id="31747" name="Rectangle 3"/>
          <p:cNvSpPr>
            <a:spLocks noGrp="1" noChangeArrowheads="1"/>
          </p:cNvSpPr>
          <p:nvPr>
            <p:ph type="body" idx="1"/>
          </p:nvPr>
        </p:nvSpPr>
        <p:spPr>
          <a:xfrm>
            <a:off x="381000" y="1219200"/>
            <a:ext cx="8382000" cy="5257800"/>
          </a:xfrm>
        </p:spPr>
        <p:txBody>
          <a:bodyPr/>
          <a:lstStyle/>
          <a:p>
            <a:pPr marL="1257300" lvl="2" indent="-342900" eaLnBrk="1" hangingPunct="1">
              <a:lnSpc>
                <a:spcPct val="90000"/>
              </a:lnSpc>
              <a:buFontTx/>
              <a:buAutoNum type="arabicPeriod"/>
              <a:defRPr/>
            </a:pPr>
            <a:r>
              <a:rPr lang="en-US" sz="2000" dirty="0" smtClean="0">
                <a:solidFill>
                  <a:schemeClr val="accent6">
                    <a:lumMod val="75000"/>
                  </a:schemeClr>
                </a:solidFill>
              </a:rPr>
              <a:t>The game should be played like jeopardy, but students do not need to answer in question format.</a:t>
            </a:r>
            <a:br>
              <a:rPr lang="en-US" sz="2000" dirty="0" smtClean="0">
                <a:solidFill>
                  <a:schemeClr val="accent6">
                    <a:lumMod val="75000"/>
                  </a:schemeClr>
                </a:solidFill>
              </a:rPr>
            </a:br>
            <a:endParaRPr lang="en-US" sz="2000" dirty="0" smtClean="0">
              <a:solidFill>
                <a:schemeClr val="accent6">
                  <a:lumMod val="75000"/>
                </a:schemeClr>
              </a:solidFill>
            </a:endParaRPr>
          </a:p>
          <a:p>
            <a:pPr marL="1257300" lvl="2" indent="-342900" eaLnBrk="1" hangingPunct="1">
              <a:lnSpc>
                <a:spcPct val="90000"/>
              </a:lnSpc>
              <a:buFontTx/>
              <a:buAutoNum type="arabicPeriod"/>
              <a:defRPr/>
            </a:pPr>
            <a:r>
              <a:rPr lang="en-US" sz="2000" dirty="0" smtClean="0">
                <a:solidFill>
                  <a:schemeClr val="accent6">
                    <a:lumMod val="75000"/>
                  </a:schemeClr>
                </a:solidFill>
              </a:rPr>
              <a:t>Click on the question slides, or use the forward arrow or space bar to make the answer appear.</a:t>
            </a:r>
          </a:p>
          <a:p>
            <a:pPr marL="1257300" lvl="2" indent="-342900" eaLnBrk="1" hangingPunct="1">
              <a:lnSpc>
                <a:spcPct val="90000"/>
              </a:lnSpc>
              <a:buFontTx/>
              <a:buNone/>
              <a:defRPr/>
            </a:pPr>
            <a:endParaRPr lang="en-US" sz="2000" dirty="0" smtClean="0">
              <a:solidFill>
                <a:schemeClr val="accent6">
                  <a:lumMod val="75000"/>
                </a:schemeClr>
              </a:solidFill>
            </a:endParaRPr>
          </a:p>
          <a:p>
            <a:pPr marL="1257300" lvl="2" indent="-342900" eaLnBrk="1" hangingPunct="1">
              <a:lnSpc>
                <a:spcPct val="90000"/>
              </a:lnSpc>
              <a:buFontTx/>
              <a:buNone/>
              <a:defRPr/>
            </a:pPr>
            <a:r>
              <a:rPr lang="en-US" sz="2000" dirty="0" smtClean="0">
                <a:solidFill>
                  <a:schemeClr val="accent6">
                    <a:lumMod val="75000"/>
                  </a:schemeClr>
                </a:solidFill>
              </a:rPr>
              <a:t>3.  The back arrows on the bottom right corner of each slide will take you back to the button page, where students can pick the level of question they would like to answer. </a:t>
            </a:r>
          </a:p>
          <a:p>
            <a:pPr marL="1257300" lvl="2" indent="-342900" eaLnBrk="1" hangingPunct="1">
              <a:lnSpc>
                <a:spcPct val="90000"/>
              </a:lnSpc>
              <a:buFontTx/>
              <a:buNone/>
              <a:defRPr/>
            </a:pPr>
            <a:endParaRPr lang="en-US" sz="2000" dirty="0" smtClean="0">
              <a:solidFill>
                <a:schemeClr val="accent6">
                  <a:lumMod val="75000"/>
                </a:schemeClr>
              </a:solidFill>
            </a:endParaRPr>
          </a:p>
          <a:p>
            <a:pPr marL="1257300" lvl="2" indent="-342900" eaLnBrk="1" hangingPunct="1">
              <a:lnSpc>
                <a:spcPct val="90000"/>
              </a:lnSpc>
              <a:buFontTx/>
              <a:buNone/>
              <a:defRPr/>
            </a:pPr>
            <a:r>
              <a:rPr lang="en-US" sz="2000" dirty="0" smtClean="0">
                <a:solidFill>
                  <a:schemeClr val="accent6">
                    <a:lumMod val="75000"/>
                  </a:schemeClr>
                </a:solidFill>
              </a:rPr>
              <a:t>4.  Some of the questions are basic for anyone to answer, some are more specific for students who have learned about energy.</a:t>
            </a:r>
          </a:p>
          <a:p>
            <a:pPr marL="1257300" lvl="2" indent="-342900" eaLnBrk="1" hangingPunct="1">
              <a:lnSpc>
                <a:spcPct val="90000"/>
              </a:lnSpc>
              <a:buFontTx/>
              <a:buAutoNum type="arabicPeriod" startAt="5"/>
              <a:defRPr/>
            </a:pPr>
            <a:endParaRPr lang="en-US" sz="2000" dirty="0" smtClean="0">
              <a:solidFill>
                <a:schemeClr val="accent6">
                  <a:lumMod val="75000"/>
                </a:schemeClr>
              </a:solidFill>
            </a:endParaRPr>
          </a:p>
          <a:p>
            <a:pPr marL="1257300" lvl="2" indent="-342900" eaLnBrk="1" hangingPunct="1">
              <a:lnSpc>
                <a:spcPct val="90000"/>
              </a:lnSpc>
              <a:buFontTx/>
              <a:buNone/>
              <a:defRPr/>
            </a:pPr>
            <a:r>
              <a:rPr lang="en-US" sz="2000" b="1" dirty="0" smtClean="0">
                <a:solidFill>
                  <a:schemeClr val="accent6">
                    <a:lumMod val="75000"/>
                  </a:schemeClr>
                </a:solidFill>
              </a:rPr>
              <a:t>5.  Most importantly, have fun!</a:t>
            </a:r>
          </a:p>
          <a:p>
            <a:pPr marL="457200" indent="-457200" eaLnBrk="1" hangingPunct="1">
              <a:lnSpc>
                <a:spcPct val="80000"/>
              </a:lnSpc>
              <a:defRPr/>
            </a:pPr>
            <a:endParaRPr lang="en-US" sz="1400"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0"/>
            <a:ext cx="7772400" cy="1143000"/>
          </a:xfrm>
        </p:spPr>
        <p:txBody>
          <a:bodyPr/>
          <a:lstStyle/>
          <a:p>
            <a:pPr eaLnBrk="1" hangingPunct="1"/>
            <a:r>
              <a:rPr lang="en-US" smtClean="0">
                <a:solidFill>
                  <a:srgbClr val="000090"/>
                </a:solidFill>
              </a:rPr>
              <a:t>Resources</a:t>
            </a:r>
          </a:p>
        </p:txBody>
      </p:sp>
      <p:sp>
        <p:nvSpPr>
          <p:cNvPr id="31747" name="Rectangle 3"/>
          <p:cNvSpPr>
            <a:spLocks noGrp="1" noChangeArrowheads="1"/>
          </p:cNvSpPr>
          <p:nvPr>
            <p:ph type="body" idx="1"/>
          </p:nvPr>
        </p:nvSpPr>
        <p:spPr>
          <a:xfrm>
            <a:off x="381000" y="1219200"/>
            <a:ext cx="8382000" cy="5257800"/>
          </a:xfrm>
        </p:spPr>
        <p:txBody>
          <a:bodyPr/>
          <a:lstStyle/>
          <a:p>
            <a:pPr marL="1257300" lvl="2" indent="-342900" eaLnBrk="1" hangingPunct="1">
              <a:lnSpc>
                <a:spcPct val="90000"/>
              </a:lnSpc>
              <a:buFontTx/>
              <a:buNone/>
              <a:defRPr/>
            </a:pPr>
            <a:endParaRPr lang="en-US" sz="2000" b="1" dirty="0" smtClean="0">
              <a:solidFill>
                <a:schemeClr val="accent6">
                  <a:lumMod val="75000"/>
                </a:schemeClr>
              </a:solidFill>
            </a:endParaRPr>
          </a:p>
          <a:p>
            <a:pPr marL="457200" indent="-457200" eaLnBrk="1" hangingPunct="1">
              <a:lnSpc>
                <a:spcPct val="80000"/>
              </a:lnSpc>
              <a:defRPr/>
            </a:pPr>
            <a:endParaRPr lang="en-US" sz="14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457200"/>
            <a:ext cx="7772400" cy="1143000"/>
          </a:xfrm>
        </p:spPr>
        <p:txBody>
          <a:bodyPr/>
          <a:lstStyle/>
          <a:p>
            <a:r>
              <a:rPr lang="en-US" sz="3600" smtClean="0">
                <a:solidFill>
                  <a:srgbClr val="008000"/>
                </a:solidFill>
              </a:rPr>
              <a:t>120. Which saves more energy: </a:t>
            </a:r>
            <a:br>
              <a:rPr lang="en-US" sz="3600" smtClean="0">
                <a:solidFill>
                  <a:srgbClr val="008000"/>
                </a:solidFill>
              </a:rPr>
            </a:br>
            <a:r>
              <a:rPr lang="en-US" sz="3600" smtClean="0">
                <a:solidFill>
                  <a:srgbClr val="008000"/>
                </a:solidFill>
              </a:rPr>
              <a:t>taking a bath or a shower? </a:t>
            </a:r>
          </a:p>
        </p:txBody>
      </p:sp>
      <p:sp>
        <p:nvSpPr>
          <p:cNvPr id="17413" name="Text Box 5"/>
          <p:cNvSpPr txBox="1">
            <a:spLocks noChangeArrowheads="1"/>
          </p:cNvSpPr>
          <p:nvPr/>
        </p:nvSpPr>
        <p:spPr bwMode="auto">
          <a:xfrm>
            <a:off x="4343400" y="2895600"/>
            <a:ext cx="434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sz="2800" b="1" i="1"/>
              <a:t>Answer: Shower — </a:t>
            </a:r>
          </a:p>
          <a:p>
            <a:r>
              <a:rPr lang="en-US" sz="2800" b="1" i="1"/>
              <a:t>it uses less hot water</a:t>
            </a:r>
          </a:p>
          <a:p>
            <a:pPr>
              <a:spcBef>
                <a:spcPct val="50000"/>
              </a:spcBef>
            </a:pPr>
            <a:endParaRPr lang="en-US" b="1"/>
          </a:p>
        </p:txBody>
      </p:sp>
      <p:sp>
        <p:nvSpPr>
          <p:cNvPr id="5124"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5125"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5126" name="Picture 9" descr="DownloadedFile.jpe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81000" y="2166938"/>
            <a:ext cx="32766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03152943q.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419600" y="2209800"/>
            <a:ext cx="4114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2000" fill="hold"/>
                                        <p:tgtEl>
                                          <p:spTgt spid="17413"/>
                                        </p:tgtEl>
                                        <p:attrNameLst>
                                          <p:attrName>ppt_w</p:attrName>
                                        </p:attrNameLst>
                                      </p:cBhvr>
                                      <p:tavLst>
                                        <p:tav tm="0">
                                          <p:val>
                                            <p:strVal val="#ppt_w*0.05"/>
                                          </p:val>
                                        </p:tav>
                                        <p:tav tm="100000">
                                          <p:val>
                                            <p:strVal val="#ppt_w"/>
                                          </p:val>
                                        </p:tav>
                                      </p:tavLst>
                                    </p:anim>
                                    <p:anim calcmode="lin" valueType="num">
                                      <p:cBhvr>
                                        <p:cTn id="8" dur="2000" fill="hold"/>
                                        <p:tgtEl>
                                          <p:spTgt spid="17413"/>
                                        </p:tgtEl>
                                        <p:attrNameLst>
                                          <p:attrName>ppt_h</p:attrName>
                                        </p:attrNameLst>
                                      </p:cBhvr>
                                      <p:tavLst>
                                        <p:tav tm="0">
                                          <p:val>
                                            <p:strVal val="#ppt_h"/>
                                          </p:val>
                                        </p:tav>
                                        <p:tav tm="100000">
                                          <p:val>
                                            <p:strVal val="#ppt_h"/>
                                          </p:val>
                                        </p:tav>
                                      </p:tavLst>
                                    </p:anim>
                                    <p:anim calcmode="lin" valueType="num">
                                      <p:cBhvr>
                                        <p:cTn id="9" dur="2000" fill="hold"/>
                                        <p:tgtEl>
                                          <p:spTgt spid="17413"/>
                                        </p:tgtEl>
                                        <p:attrNameLst>
                                          <p:attrName>ppt_x</p:attrName>
                                        </p:attrNameLst>
                                      </p:cBhvr>
                                      <p:tavLst>
                                        <p:tav tm="0">
                                          <p:val>
                                            <p:strVal val="#ppt_x-.2"/>
                                          </p:val>
                                        </p:tav>
                                        <p:tav tm="100000">
                                          <p:val>
                                            <p:strVal val="#ppt_x"/>
                                          </p:val>
                                        </p:tav>
                                      </p:tavLst>
                                    </p:anim>
                                    <p:anim calcmode="lin" valueType="num">
                                      <p:cBhvr>
                                        <p:cTn id="10" dur="2000" fill="hold"/>
                                        <p:tgtEl>
                                          <p:spTgt spid="17413"/>
                                        </p:tgtEl>
                                        <p:attrNameLst>
                                          <p:attrName>ppt_y</p:attrName>
                                        </p:attrNameLst>
                                      </p:cBhvr>
                                      <p:tavLst>
                                        <p:tav tm="0">
                                          <p:val>
                                            <p:strVal val="#ppt_y"/>
                                          </p:val>
                                        </p:tav>
                                        <p:tav tm="100000">
                                          <p:val>
                                            <p:strVal val="#ppt_y"/>
                                          </p:val>
                                        </p:tav>
                                      </p:tavLst>
                                    </p:anim>
                                    <p:animEffect transition="in" filter="fade">
                                      <p:cBhvr>
                                        <p:cTn id="11" dur="2000"/>
                                        <p:tgtEl>
                                          <p:spTgt spid="17413"/>
                                        </p:tgtEl>
                                      </p:cBhvr>
                                    </p:animEffect>
                                  </p:childTnLst>
                                </p:cTn>
                              </p:par>
                              <p:par>
                                <p:cTn id="12" presetID="22" presetClass="exit" presetSubtype="4" fill="hold" nodeType="withEffect">
                                  <p:stCondLst>
                                    <p:cond delay="0"/>
                                  </p:stCondLst>
                                  <p:childTnLst>
                                    <p:animEffect transition="out" filter="wipe(down)">
                                      <p:cBhvr>
                                        <p:cTn id="13" dur="2000"/>
                                        <p:tgtEl>
                                          <p:spTgt spid="12"/>
                                        </p:tgtEl>
                                      </p:cBhvr>
                                    </p:animEffect>
                                    <p:set>
                                      <p:cBhvr>
                                        <p:cTn id="14"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457200"/>
            <a:ext cx="7772400" cy="1143000"/>
          </a:xfrm>
        </p:spPr>
        <p:txBody>
          <a:bodyPr/>
          <a:lstStyle/>
          <a:p>
            <a:r>
              <a:rPr lang="en-US" sz="3600" smtClean="0">
                <a:solidFill>
                  <a:srgbClr val="0000FF"/>
                </a:solidFill>
              </a:rPr>
              <a:t>130. True or false: saving energy equals saving money </a:t>
            </a:r>
          </a:p>
        </p:txBody>
      </p:sp>
      <p:sp>
        <p:nvSpPr>
          <p:cNvPr id="15365" name="Text Box 5"/>
          <p:cNvSpPr txBox="1">
            <a:spLocks noChangeArrowheads="1"/>
          </p:cNvSpPr>
          <p:nvPr/>
        </p:nvSpPr>
        <p:spPr bwMode="auto">
          <a:xfrm>
            <a:off x="3505200" y="60198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spcBef>
                <a:spcPct val="50000"/>
              </a:spcBef>
            </a:pPr>
            <a:r>
              <a:rPr lang="en-US" b="1" i="1"/>
              <a:t>Answer: True</a:t>
            </a:r>
          </a:p>
        </p:txBody>
      </p:sp>
      <p:sp>
        <p:nvSpPr>
          <p:cNvPr id="6148"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6149"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8" name="Picture 3" descr="P9020877.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752600" y="1905000"/>
            <a:ext cx="5384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Energy bills before and after with finge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562100" y="1905000"/>
            <a:ext cx="61722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dissolve">
                                      <p:cBhvr>
                                        <p:cTn id="7" dur="3000"/>
                                        <p:tgtEl>
                                          <p:spTgt spid="15365"/>
                                        </p:tgtEl>
                                      </p:cBhvr>
                                    </p:animEffect>
                                  </p:childTnLst>
                                </p:cTn>
                              </p:par>
                              <p:par>
                                <p:cTn id="8" presetID="2" presetClass="entr" presetSubtype="4" accel="50000" decel="5000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2000" fill="hold"/>
                                        <p:tgtEl>
                                          <p:spTgt spid="9"/>
                                        </p:tgtEl>
                                        <p:attrNameLst>
                                          <p:attrName>ppt_x</p:attrName>
                                        </p:attrNameLst>
                                      </p:cBhvr>
                                      <p:tavLst>
                                        <p:tav tm="0">
                                          <p:val>
                                            <p:strVal val="#ppt_x"/>
                                          </p:val>
                                        </p:tav>
                                        <p:tav tm="100000">
                                          <p:val>
                                            <p:strVal val="#ppt_x"/>
                                          </p:val>
                                        </p:tav>
                                      </p:tavLst>
                                    </p:anim>
                                    <p:anim calcmode="lin" valueType="num">
                                      <p:cBhvr additive="base">
                                        <p:cTn id="11" dur="2000" fill="hold"/>
                                        <p:tgtEl>
                                          <p:spTgt spid="9"/>
                                        </p:tgtEl>
                                        <p:attrNameLst>
                                          <p:attrName>ppt_y</p:attrName>
                                        </p:attrNameLst>
                                      </p:cBhvr>
                                      <p:tavLst>
                                        <p:tav tm="0">
                                          <p:val>
                                            <p:strVal val="1+#ppt_h/2"/>
                                          </p:val>
                                        </p:tav>
                                        <p:tav tm="100000">
                                          <p:val>
                                            <p:strVal val="#ppt_y"/>
                                          </p:val>
                                        </p:tav>
                                      </p:tavLst>
                                    </p:anim>
                                  </p:childTnLst>
                                </p:cTn>
                              </p:par>
                              <p:par>
                                <p:cTn id="12" presetID="2" presetClass="exit" presetSubtype="4" accel="50000" decel="50000" fill="hold" nodeType="withEffect">
                                  <p:stCondLst>
                                    <p:cond delay="0"/>
                                  </p:stCondLst>
                                  <p:childTnLst>
                                    <p:anim calcmode="lin" valueType="num">
                                      <p:cBhvr additive="base">
                                        <p:cTn id="13" dur="2000"/>
                                        <p:tgtEl>
                                          <p:spTgt spid="8"/>
                                        </p:tgtEl>
                                        <p:attrNameLst>
                                          <p:attrName>ppt_x</p:attrName>
                                        </p:attrNameLst>
                                      </p:cBhvr>
                                      <p:tavLst>
                                        <p:tav tm="0">
                                          <p:val>
                                            <p:strVal val="ppt_x"/>
                                          </p:val>
                                        </p:tav>
                                        <p:tav tm="100000">
                                          <p:val>
                                            <p:strVal val="ppt_x"/>
                                          </p:val>
                                        </p:tav>
                                      </p:tavLst>
                                    </p:anim>
                                    <p:anim calcmode="lin" valueType="num">
                                      <p:cBhvr additive="base">
                                        <p:cTn id="14" dur="2000"/>
                                        <p:tgtEl>
                                          <p:spTgt spid="8"/>
                                        </p:tgtEl>
                                        <p:attrNameLst>
                                          <p:attrName>ppt_y</p:attrName>
                                        </p:attrNameLst>
                                      </p:cBhvr>
                                      <p:tavLst>
                                        <p:tav tm="0">
                                          <p:val>
                                            <p:strVal val="ppt_y"/>
                                          </p:val>
                                        </p:tav>
                                        <p:tav tm="100000">
                                          <p:val>
                                            <p:strVal val="1+ppt_h/2"/>
                                          </p:val>
                                        </p:tav>
                                      </p:tavLst>
                                    </p:anim>
                                    <p:set>
                                      <p:cBhvr>
                                        <p:cTn id="15"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228600"/>
            <a:ext cx="7772400" cy="1143000"/>
          </a:xfrm>
        </p:spPr>
        <p:txBody>
          <a:bodyPr/>
          <a:lstStyle/>
          <a:p>
            <a:r>
              <a:rPr lang="en-US" sz="3600" smtClean="0">
                <a:solidFill>
                  <a:srgbClr val="0000FF"/>
                </a:solidFill>
              </a:rPr>
              <a:t>140.</a:t>
            </a:r>
            <a:r>
              <a:rPr lang="en-US" sz="3600" smtClean="0">
                <a:solidFill>
                  <a:srgbClr val="000090"/>
                </a:solidFill>
              </a:rPr>
              <a:t> </a:t>
            </a:r>
            <a:r>
              <a:rPr lang="en-US" sz="3600" smtClean="0">
                <a:solidFill>
                  <a:srgbClr val="0000FF"/>
                </a:solidFill>
              </a:rPr>
              <a:t>When something is losing energy does it feel warm or cold?  </a:t>
            </a:r>
          </a:p>
        </p:txBody>
      </p:sp>
      <p:sp>
        <p:nvSpPr>
          <p:cNvPr id="7171" name="Text Box 7"/>
          <p:cNvSpPr txBox="1">
            <a:spLocks noChangeArrowheads="1"/>
          </p:cNvSpPr>
          <p:nvPr/>
        </p:nvSpPr>
        <p:spPr bwMode="auto">
          <a:xfrm>
            <a:off x="4953000" y="228600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solidFill>
                  <a:schemeClr val="bg1"/>
                </a:solidFill>
              </a:rPr>
              <a:t> </a:t>
            </a:r>
            <a:endParaRPr lang="en-US" b="1">
              <a:solidFill>
                <a:schemeClr val="bg1"/>
              </a:solidFill>
            </a:endParaRPr>
          </a:p>
        </p:txBody>
      </p:sp>
      <p:sp>
        <p:nvSpPr>
          <p:cNvPr id="7172" name="AutoShape 9">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7173" name="AutoShape 10">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9" name="Text Box 7"/>
          <p:cNvSpPr txBox="1">
            <a:spLocks noChangeArrowheads="1"/>
          </p:cNvSpPr>
          <p:nvPr/>
        </p:nvSpPr>
        <p:spPr bwMode="auto">
          <a:xfrm>
            <a:off x="3886200" y="373380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sz="3200" b="1" i="1">
                <a:ea typeface="ＭＳ ゴシック" pitchFamily="-111" charset="-128"/>
              </a:rPr>
              <a:t>Answer: warm</a:t>
            </a:r>
            <a:endParaRPr lang="en-US" sz="3200" b="1">
              <a:latin typeface="Verdana" pitchFamily="-111" charset="0"/>
              <a:ea typeface="ＭＳ ゴシック" pitchFamily="-111" charset="-128"/>
            </a:endParaRPr>
          </a:p>
          <a:p>
            <a:pPr>
              <a:spcBef>
                <a:spcPct val="50000"/>
              </a:spcBef>
            </a:pPr>
            <a:endParaRPr lang="en-US" b="1"/>
          </a:p>
        </p:txBody>
      </p:sp>
      <p:pic>
        <p:nvPicPr>
          <p:cNvPr id="11" name="Picture 10" descr="images.jpe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419600" y="4419600"/>
            <a:ext cx="30607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images.jpe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0" y="1371600"/>
            <a:ext cx="3492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hone-charger-jpeg-image-650x650-pixels-scaled-96-580x435.jp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0" y="42291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c4431_big.jpg"/>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105400" y="1676400"/>
            <a:ext cx="3035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100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9"/>
                                        </p:tgtEl>
                                        <p:attrNameLst>
                                          <p:attrName>fillcolor</p:attrName>
                                        </p:attrNameLst>
                                      </p:cBhvr>
                                      <p:tavLst>
                                        <p:tav tm="0">
                                          <p:val>
                                            <p:clrVal>
                                              <a:schemeClr val="accent2"/>
                                            </p:clrVal>
                                          </p:val>
                                        </p:tav>
                                        <p:tav tm="50000">
                                          <p:val>
                                            <p:clrVal>
                                              <a:schemeClr val="hlink"/>
                                            </p:clrVal>
                                          </p:val>
                                        </p:tav>
                                      </p:tavLst>
                                    </p:anim>
                                    <p:set>
                                      <p:cBhvr>
                                        <p:cTn id="9" dur="1000"/>
                                        <p:tgtEl>
                                          <p:spTgt spid="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to="" calcmode="lin" valueType="num">
                                      <p:cBhvr>
                                        <p:cTn id="14" dur="1" fill="hold"/>
                                        <p:tgtEl>
                                          <p:spTgt spid="11"/>
                                        </p:tgtEl>
                                        <p:attrNameLst>
                                          <p:attrName/>
                                        </p:attrNameLst>
                                      </p:cBhvr>
                                    </p:anim>
                                  </p:childTnLst>
                                </p:cTn>
                              </p:par>
                              <p:par>
                                <p:cTn id="15" presetID="24"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to="" calcmode="lin" valueType="num">
                                      <p:cBhvr>
                                        <p:cTn id="17" dur="1" fill="hold"/>
                                        <p:tgtEl>
                                          <p:spTgt spid="14"/>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to="" calcmode="lin" valueType="num">
                                      <p:cBhvr>
                                        <p:cTn id="20" dur="1" fill="hold"/>
                                        <p:tgtEl>
                                          <p:spTgt spid="13"/>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to="" calcmode="lin" valueType="num">
                                      <p:cBhvr>
                                        <p:cTn id="23"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p:spPr>
        <p:txBody>
          <a:bodyPr/>
          <a:lstStyle/>
          <a:p>
            <a:r>
              <a:rPr lang="en-US" sz="3600" smtClean="0">
                <a:solidFill>
                  <a:srgbClr val="000090"/>
                </a:solidFill>
              </a:rPr>
              <a:t>150. What should you do when you leave a room? </a:t>
            </a:r>
          </a:p>
        </p:txBody>
      </p:sp>
      <p:sp>
        <p:nvSpPr>
          <p:cNvPr id="8195"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8196"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8197" name="Content Placeholder 9"/>
          <p:cNvSpPr>
            <a:spLocks noGrp="1"/>
          </p:cNvSpPr>
          <p:nvPr>
            <p:ph idx="1"/>
          </p:nvPr>
        </p:nvSpPr>
        <p:spPr/>
        <p:txBody>
          <a:bodyPr/>
          <a:lstStyle/>
          <a:p>
            <a:endParaRPr lang="en-US" smtClean="0"/>
          </a:p>
        </p:txBody>
      </p:sp>
      <p:pic>
        <p:nvPicPr>
          <p:cNvPr id="11" name="Picture 4" descr="Light Switch Flip"/>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28600" y="1600200"/>
            <a:ext cx="75501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4648200" y="2286000"/>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a:t>Answer: Turn off (or unplug)</a:t>
            </a:r>
          </a:p>
          <a:p>
            <a:pPr>
              <a:spcBef>
                <a:spcPct val="50000"/>
              </a:spcBef>
            </a:pPr>
            <a:endParaRPr 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childTnLst>
                                </p:cTn>
                              </p:par>
                              <p:par>
                                <p:cTn id="9" presetID="9"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381000"/>
            <a:ext cx="7772400" cy="1143000"/>
          </a:xfrm>
        </p:spPr>
        <p:txBody>
          <a:bodyPr/>
          <a:lstStyle/>
          <a:p>
            <a:r>
              <a:rPr lang="en-US" sz="3600" smtClean="0">
                <a:solidFill>
                  <a:srgbClr val="000090"/>
                </a:solidFill>
              </a:rPr>
              <a:t>210. Which is a renewable energy source: wind power or natural gas? </a:t>
            </a:r>
          </a:p>
        </p:txBody>
      </p:sp>
      <p:pic>
        <p:nvPicPr>
          <p:cNvPr id="9" name="Content Placeholder 8" descr="oil-gas8.jpg"/>
          <p:cNvPicPr>
            <a:picLocks noGrp="1" noChangeAspect="1"/>
          </p:cNvPicPr>
          <p:nvPr>
            <p:ph idx="1"/>
          </p:nvPr>
        </p:nvPicPr>
        <p:blipFill>
          <a:blip r:embed="rId3" cstate="screen">
            <a:extLst>
              <a:ext uri="{28A0092B-C50C-407E-A947-70E740481C1C}">
                <a14:useLocalDpi xmlns:a14="http://schemas.microsoft.com/office/drawing/2010/main" val="0"/>
              </a:ext>
            </a:extLst>
          </a:blip>
          <a:srcRect/>
          <a:stretch>
            <a:fillRect/>
          </a:stretch>
        </p:blipFill>
        <p:spPr>
          <a:xfrm>
            <a:off x="5105400" y="1600200"/>
            <a:ext cx="4038600" cy="2592388"/>
          </a:xfrm>
        </p:spPr>
      </p:pic>
      <p:sp>
        <p:nvSpPr>
          <p:cNvPr id="9220" name="Text Box 5"/>
          <p:cNvSpPr txBox="1">
            <a:spLocks noChangeArrowheads="1"/>
          </p:cNvSpPr>
          <p:nvPr/>
        </p:nvSpPr>
        <p:spPr bwMode="auto">
          <a:xfrm>
            <a:off x="0" y="25146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spcBef>
                <a:spcPct val="50000"/>
              </a:spcBef>
            </a:pPr>
            <a:endParaRPr lang="en-US"/>
          </a:p>
        </p:txBody>
      </p:sp>
      <p:sp>
        <p:nvSpPr>
          <p:cNvPr id="13318" name="Rectangle 6"/>
          <p:cNvSpPr>
            <a:spLocks noChangeArrowheads="1"/>
          </p:cNvSpPr>
          <p:nvPr/>
        </p:nvSpPr>
        <p:spPr bwMode="auto">
          <a:xfrm>
            <a:off x="5257800" y="2895600"/>
            <a:ext cx="526573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a:r>
              <a:rPr lang="en-US" sz="3200" b="1" i="1"/>
              <a:t>Answer: </a:t>
            </a:r>
          </a:p>
          <a:p>
            <a:pPr lvl="2"/>
            <a:r>
              <a:rPr lang="en-US" sz="3200" b="1" i="1"/>
              <a:t>wind power</a:t>
            </a:r>
            <a:endParaRPr lang="en-US" sz="3200" b="1"/>
          </a:p>
          <a:p>
            <a:endParaRPr lang="en-US"/>
          </a:p>
          <a:p>
            <a:endParaRPr lang="en-US"/>
          </a:p>
        </p:txBody>
      </p:sp>
      <p:sp>
        <p:nvSpPr>
          <p:cNvPr id="9222" name="AutoShape 8">
            <a:hlinkClick r:id="rId4"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9223" name="AutoShape 9">
            <a:hlinkClick r:id="rId4"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9224" name="Picture 9" descr="windpower.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71450" y="2286000"/>
            <a:ext cx="523875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77.jp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715000" y="4343400"/>
            <a:ext cx="24511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1000"/>
                                        <p:tgtEl>
                                          <p:spTgt spid="13318"/>
                                        </p:tgtEl>
                                      </p:cBhvr>
                                    </p:animEffect>
                                    <p:anim calcmode="lin" valueType="num">
                                      <p:cBhvr>
                                        <p:cTn id="8" dur="1000" fill="hold"/>
                                        <p:tgtEl>
                                          <p:spTgt spid="13318"/>
                                        </p:tgtEl>
                                        <p:attrNameLst>
                                          <p:attrName>ppt_x</p:attrName>
                                        </p:attrNameLst>
                                      </p:cBhvr>
                                      <p:tavLst>
                                        <p:tav tm="0">
                                          <p:val>
                                            <p:strVal val="#ppt_x"/>
                                          </p:val>
                                        </p:tav>
                                        <p:tav tm="100000">
                                          <p:val>
                                            <p:strVal val="#ppt_x"/>
                                          </p:val>
                                        </p:tav>
                                      </p:tavLst>
                                    </p:anim>
                                    <p:anim calcmode="lin" valueType="num">
                                      <p:cBhvr>
                                        <p:cTn id="9" dur="1000" fill="hold"/>
                                        <p:tgtEl>
                                          <p:spTgt spid="13318"/>
                                        </p:tgtEl>
                                        <p:attrNameLst>
                                          <p:attrName>ppt_y</p:attrName>
                                        </p:attrNameLst>
                                      </p:cBhvr>
                                      <p:tavLst>
                                        <p:tav tm="0">
                                          <p:val>
                                            <p:strVal val="#ppt_y+.1"/>
                                          </p:val>
                                        </p:tav>
                                        <p:tav tm="100000">
                                          <p:val>
                                            <p:strVal val="#ppt_y"/>
                                          </p:val>
                                        </p:tav>
                                      </p:tavLst>
                                    </p:anim>
                                  </p:childTnLst>
                                </p:cTn>
                              </p:par>
                              <p:par>
                                <p:cTn id="10" presetID="2" presetClass="exit" presetSubtype="4" accel="50000" decel="50000" fill="hold" nodeType="withEffect">
                                  <p:stCondLst>
                                    <p:cond delay="0"/>
                                  </p:stCondLst>
                                  <p:childTnLst>
                                    <p:anim calcmode="lin" valueType="num">
                                      <p:cBhvr additive="base">
                                        <p:cTn id="11" dur="2000"/>
                                        <p:tgtEl>
                                          <p:spTgt spid="9"/>
                                        </p:tgtEl>
                                        <p:attrNameLst>
                                          <p:attrName>ppt_x</p:attrName>
                                        </p:attrNameLst>
                                      </p:cBhvr>
                                      <p:tavLst>
                                        <p:tav tm="0">
                                          <p:val>
                                            <p:strVal val="ppt_x"/>
                                          </p:val>
                                        </p:tav>
                                        <p:tav tm="100000">
                                          <p:val>
                                            <p:strVal val="ppt_x"/>
                                          </p:val>
                                        </p:tav>
                                      </p:tavLst>
                                    </p:anim>
                                    <p:anim calcmode="lin" valueType="num">
                                      <p:cBhvr additive="base">
                                        <p:cTn id="12" dur="2000"/>
                                        <p:tgtEl>
                                          <p:spTgt spid="9"/>
                                        </p:tgtEl>
                                        <p:attrNameLst>
                                          <p:attrName>ppt_y</p:attrName>
                                        </p:attrNameLst>
                                      </p:cBhvr>
                                      <p:tavLst>
                                        <p:tav tm="0">
                                          <p:val>
                                            <p:strVal val="ppt_y"/>
                                          </p:val>
                                        </p:tav>
                                        <p:tav tm="100000">
                                          <p:val>
                                            <p:strVal val="1+ppt_h/2"/>
                                          </p:val>
                                        </p:tav>
                                      </p:tavLst>
                                    </p:anim>
                                    <p:set>
                                      <p:cBhvr>
                                        <p:cTn id="13" dur="1" fill="hold">
                                          <p:stCondLst>
                                            <p:cond delay="1999"/>
                                          </p:stCondLst>
                                        </p:cTn>
                                        <p:tgtEl>
                                          <p:spTgt spid="9"/>
                                        </p:tgtEl>
                                        <p:attrNameLst>
                                          <p:attrName>style.visibility</p:attrName>
                                        </p:attrNameLst>
                                      </p:cBhvr>
                                      <p:to>
                                        <p:strVal val="hidden"/>
                                      </p:to>
                                    </p:set>
                                  </p:childTnLst>
                                </p:cTn>
                              </p:par>
                              <p:par>
                                <p:cTn id="14" presetID="2" presetClass="exit" presetSubtype="4" accel="50000" decel="50000" fill="hold" nodeType="withEffect">
                                  <p:stCondLst>
                                    <p:cond delay="0"/>
                                  </p:stCondLst>
                                  <p:childTnLst>
                                    <p:anim calcmode="lin" valueType="num">
                                      <p:cBhvr additive="base">
                                        <p:cTn id="15" dur="2000"/>
                                        <p:tgtEl>
                                          <p:spTgt spid="11"/>
                                        </p:tgtEl>
                                        <p:attrNameLst>
                                          <p:attrName>ppt_x</p:attrName>
                                        </p:attrNameLst>
                                      </p:cBhvr>
                                      <p:tavLst>
                                        <p:tav tm="0">
                                          <p:val>
                                            <p:strVal val="ppt_x"/>
                                          </p:val>
                                        </p:tav>
                                        <p:tav tm="100000">
                                          <p:val>
                                            <p:strVal val="ppt_x"/>
                                          </p:val>
                                        </p:tav>
                                      </p:tavLst>
                                    </p:anim>
                                    <p:anim calcmode="lin" valueType="num">
                                      <p:cBhvr additive="base">
                                        <p:cTn id="16" dur="2000"/>
                                        <p:tgtEl>
                                          <p:spTgt spid="11"/>
                                        </p:tgtEl>
                                        <p:attrNameLst>
                                          <p:attrName>ppt_y</p:attrName>
                                        </p:attrNameLst>
                                      </p:cBhvr>
                                      <p:tavLst>
                                        <p:tav tm="0">
                                          <p:val>
                                            <p:strVal val="ppt_y"/>
                                          </p:val>
                                        </p:tav>
                                        <p:tav tm="100000">
                                          <p:val>
                                            <p:strVal val="1+ppt_h/2"/>
                                          </p:val>
                                        </p:tav>
                                      </p:tavLst>
                                    </p:anim>
                                    <p:set>
                                      <p:cBhvr>
                                        <p:cTn id="1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28600"/>
            <a:ext cx="7772400" cy="1143000"/>
          </a:xfrm>
        </p:spPr>
        <p:txBody>
          <a:bodyPr/>
          <a:lstStyle/>
          <a:p>
            <a:pPr eaLnBrk="1" hangingPunct="1"/>
            <a:r>
              <a:rPr lang="en-US" sz="3600" smtClean="0">
                <a:solidFill>
                  <a:srgbClr val="008000"/>
                </a:solidFill>
              </a:rPr>
              <a:t>220. What type of fuel is coal?  </a:t>
            </a:r>
            <a:r>
              <a:rPr lang="en-US" sz="3600" smtClean="0"/>
              <a:t/>
            </a:r>
            <a:br>
              <a:rPr lang="en-US" sz="3600" smtClean="0"/>
            </a:br>
            <a:r>
              <a:rPr lang="en-US" sz="3200" smtClean="0">
                <a:solidFill>
                  <a:schemeClr val="accent2"/>
                </a:solidFill>
              </a:rPr>
              <a:t/>
            </a:r>
            <a:br>
              <a:rPr lang="en-US" sz="3200" smtClean="0">
                <a:solidFill>
                  <a:schemeClr val="accent2"/>
                </a:solidFill>
              </a:rPr>
            </a:br>
            <a:endParaRPr lang="en-US" smtClean="0">
              <a:solidFill>
                <a:schemeClr val="accent2"/>
              </a:solidFill>
            </a:endParaRPr>
          </a:p>
        </p:txBody>
      </p:sp>
      <p:sp>
        <p:nvSpPr>
          <p:cNvPr id="10243"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0244"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9" name="Text Box 11"/>
          <p:cNvSpPr txBox="1">
            <a:spLocks noChangeArrowheads="1"/>
          </p:cNvSpPr>
          <p:nvPr/>
        </p:nvSpPr>
        <p:spPr bwMode="auto">
          <a:xfrm>
            <a:off x="1981200" y="61722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non-renewable (or fossil)</a:t>
            </a:r>
          </a:p>
          <a:p>
            <a:pPr>
              <a:spcBef>
                <a:spcPct val="50000"/>
              </a:spcBef>
            </a:pPr>
            <a:endParaRPr lang="en-US"/>
          </a:p>
        </p:txBody>
      </p:sp>
      <p:pic>
        <p:nvPicPr>
          <p:cNvPr id="10246"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828800" y="1219200"/>
            <a:ext cx="56388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3048</TotalTime>
  <Words>960</Words>
  <Application>Microsoft Office PowerPoint</Application>
  <PresentationFormat>On-screen Show (4:3)</PresentationFormat>
  <Paragraphs>203</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Blank Presentation</vt:lpstr>
      <vt:lpstr>  </vt:lpstr>
      <vt:lpstr>PowerPoint Presentation</vt:lpstr>
      <vt:lpstr>PowerPoint Presentation</vt:lpstr>
      <vt:lpstr>120. Which saves more energy:  taking a bath or a shower? </vt:lpstr>
      <vt:lpstr>130. True or false: saving energy equals saving money </vt:lpstr>
      <vt:lpstr>140. When something is losing energy does it feel warm or cold?  </vt:lpstr>
      <vt:lpstr>150. What should you do when you leave a room? </vt:lpstr>
      <vt:lpstr>210. Which is a renewable energy source: wind power or natural gas? </vt:lpstr>
      <vt:lpstr>220. What type of fuel is coal?    </vt:lpstr>
      <vt:lpstr>230. What are two non-renewable energy sources?   </vt:lpstr>
      <vt:lpstr>240. Which uses more energy, a Wii or a refrigerator?  </vt:lpstr>
      <vt:lpstr>250. What does a footcandle meter measure?  </vt:lpstr>
      <vt:lpstr>310. Oil is also known as a _____ fuel (think dinosaurs).  </vt:lpstr>
      <vt:lpstr>   320. Which is more efficient: a T-8 or T-12 bulb? </vt:lpstr>
      <vt:lpstr>330. What are two renewable energy sources? </vt:lpstr>
      <vt:lpstr>340. Looking at the picture below, which part of the house could lose energy? </vt:lpstr>
      <vt:lpstr>350. What is one appliance that should only be run when fully loaded?  </vt:lpstr>
      <vt:lpstr>  410. What can you use to seal cracks around windows and doors? </vt:lpstr>
      <vt:lpstr>420. What does CFL stand for?  </vt:lpstr>
      <vt:lpstr>430. What keeps heat from escaping through the roof of your home?  </vt:lpstr>
      <vt:lpstr>440. What is the unit used to measure electricity? </vt:lpstr>
      <vt:lpstr>450. When an appliance is using energy even when it's turned off, what is that called? </vt:lpstr>
      <vt:lpstr>PowerPoint Presentation</vt:lpstr>
      <vt:lpstr>520. True or false: Every degree you adjust your thermostat makes a difference to your heating and cooling cost.  </vt:lpstr>
      <vt:lpstr>530. Name some actions that can be taken at school to save energy &amp; money.   </vt:lpstr>
      <vt:lpstr>540. What can be done to traffic signals and exit signs to save energy and money?  </vt:lpstr>
      <vt:lpstr>550.  What is the best way to make sure that your computer is not an energy vampire? </vt:lpstr>
      <vt:lpstr> Thank you for playing!   </vt:lpstr>
      <vt:lpstr>Final Round</vt:lpstr>
      <vt:lpstr>Teacher Instructions</vt:lpstr>
      <vt:lpstr>Resources</vt:lpstr>
    </vt:vector>
  </TitlesOfParts>
  <Company>Danika Desai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Danika Desai</dc:creator>
  <cp:lastModifiedBy>Schreiber-Stainthorp, Aaron</cp:lastModifiedBy>
  <cp:revision>109</cp:revision>
  <dcterms:created xsi:type="dcterms:W3CDTF">2011-09-26T13:19:49Z</dcterms:created>
  <dcterms:modified xsi:type="dcterms:W3CDTF">2013-09-27T20:28:41Z</dcterms:modified>
</cp:coreProperties>
</file>