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17"/>
  </p:notesMasterIdLst>
  <p:handoutMasterIdLst>
    <p:handoutMasterId r:id="rId18"/>
  </p:handoutMasterIdLst>
  <p:sldIdLst>
    <p:sldId id="281" r:id="rId2"/>
    <p:sldId id="330" r:id="rId3"/>
    <p:sldId id="307" r:id="rId4"/>
    <p:sldId id="337" r:id="rId5"/>
    <p:sldId id="289" r:id="rId6"/>
    <p:sldId id="365" r:id="rId7"/>
    <p:sldId id="366" r:id="rId8"/>
    <p:sldId id="367" r:id="rId9"/>
    <p:sldId id="364" r:id="rId10"/>
    <p:sldId id="356" r:id="rId11"/>
    <p:sldId id="358" r:id="rId12"/>
    <p:sldId id="339" r:id="rId13"/>
    <p:sldId id="357" r:id="rId14"/>
    <p:sldId id="363" r:id="rId15"/>
    <p:sldId id="279"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28B4"/>
    <a:srgbClr val="F5821E"/>
    <a:srgbClr val="000000"/>
    <a:srgbClr val="B88C00"/>
    <a:srgbClr val="00B7D0"/>
    <a:srgbClr val="00B432"/>
    <a:srgbClr val="00C7E6"/>
    <a:srgbClr val="8229B5"/>
    <a:srgbClr val="8C006E"/>
    <a:srgbClr val="FF00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9024" autoAdjust="0"/>
  </p:normalViewPr>
  <p:slideViewPr>
    <p:cSldViewPr snapToGrid="0">
      <p:cViewPr varScale="1">
        <p:scale>
          <a:sx n="59" d="100"/>
          <a:sy n="59" d="100"/>
        </p:scale>
        <p:origin x="786" y="72"/>
      </p:cViewPr>
      <p:guideLst/>
    </p:cSldViewPr>
  </p:slideViewPr>
  <p:notesTextViewPr>
    <p:cViewPr>
      <p:scale>
        <a:sx n="3" d="2"/>
        <a:sy n="3" d="2"/>
      </p:scale>
      <p:origin x="0" y="0"/>
    </p:cViewPr>
  </p:notesTextViewPr>
  <p:sorterViewPr>
    <p:cViewPr varScale="1">
      <p:scale>
        <a:sx n="1" d="1"/>
        <a:sy n="1" d="1"/>
      </p:scale>
      <p:origin x="0" y="-576"/>
    </p:cViewPr>
  </p:sorterViewPr>
  <p:notesViewPr>
    <p:cSldViewPr snapToGrid="0">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43E2305-466C-4623-BA03-7D1ABB7C9E8B}" type="datetimeFigureOut">
              <a:rPr lang="en-GB" smtClean="0"/>
              <a:t>22/07/2015</a:t>
            </a:fld>
            <a:endParaRPr lang="en-GB"/>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BAB2DDB-3F36-4FB8-8004-74C0E9CD6F54}" type="slidenum">
              <a:rPr lang="en-GB" smtClean="0"/>
              <a:t>‹#›</a:t>
            </a:fld>
            <a:endParaRPr lang="en-GB"/>
          </a:p>
        </p:txBody>
      </p:sp>
    </p:spTree>
    <p:extLst>
      <p:ext uri="{BB962C8B-B14F-4D97-AF65-F5344CB8AC3E}">
        <p14:creationId xmlns:p14="http://schemas.microsoft.com/office/powerpoint/2010/main" val="3051304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894DEE1-CFED-4862-80A6-C1C29819A1DC}" type="datetimeFigureOut">
              <a:rPr lang="en-GB" smtClean="0"/>
              <a:t>22/07/2015</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4745B09-AD31-409C-B2BB-E7C534396A29}" type="slidenum">
              <a:rPr lang="en-GB" smtClean="0"/>
              <a:t>‹#›</a:t>
            </a:fld>
            <a:endParaRPr lang="en-GB"/>
          </a:p>
        </p:txBody>
      </p:sp>
    </p:spTree>
    <p:extLst>
      <p:ext uri="{BB962C8B-B14F-4D97-AF65-F5344CB8AC3E}">
        <p14:creationId xmlns:p14="http://schemas.microsoft.com/office/powerpoint/2010/main" val="1279038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45B09-AD31-409C-B2BB-E7C534396A29}" type="slidenum">
              <a:rPr lang="en-GB" smtClean="0"/>
              <a:t>1</a:t>
            </a:fld>
            <a:endParaRPr lang="en-GB"/>
          </a:p>
        </p:txBody>
      </p:sp>
    </p:spTree>
    <p:extLst>
      <p:ext uri="{BB962C8B-B14F-4D97-AF65-F5344CB8AC3E}">
        <p14:creationId xmlns:p14="http://schemas.microsoft.com/office/powerpoint/2010/main" val="1106998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dirty="0" smtClean="0">
                <a:solidFill>
                  <a:schemeClr val="tx1"/>
                </a:solidFill>
              </a:rPr>
              <a:t>But an ambition that big won’t be easy. So we at 3M pledge the following: </a:t>
            </a:r>
          </a:p>
          <a:p>
            <a:pPr marL="628650" lvl="1" indent="-171450">
              <a:buFont typeface="Arial" panose="020B0604020202020204" pitchFamily="34" charset="0"/>
              <a:buChar char="•"/>
            </a:pPr>
            <a:r>
              <a:rPr lang="en-US" b="0" dirty="0" smtClean="0">
                <a:solidFill>
                  <a:schemeClr val="tx1"/>
                </a:solidFill>
              </a:rPr>
              <a:t>To push ourselves to create the science and technology to achieve these goals.</a:t>
            </a:r>
          </a:p>
          <a:p>
            <a:pPr marL="628650" lvl="1" indent="-171450">
              <a:buFont typeface="Arial" panose="020B0604020202020204" pitchFamily="34" charset="0"/>
              <a:buChar char="•"/>
            </a:pPr>
            <a:r>
              <a:rPr lang="en-US" b="0" dirty="0" smtClean="0">
                <a:solidFill>
                  <a:schemeClr val="tx1"/>
                </a:solidFill>
              </a:rPr>
              <a:t>To encourage individual passion and curiosity - within the company, with our partners, and within our communities.</a:t>
            </a:r>
          </a:p>
          <a:p>
            <a:pPr marL="628650" lvl="1" indent="-171450">
              <a:buFont typeface="Arial" panose="020B0604020202020204" pitchFamily="34" charset="0"/>
              <a:buChar char="•"/>
            </a:pPr>
            <a:r>
              <a:rPr lang="en-US" b="0" dirty="0" smtClean="0">
                <a:solidFill>
                  <a:schemeClr val="tx1"/>
                </a:solidFill>
              </a:rPr>
              <a:t>To acknowledge that we cannot succeed alone and commit to stimulating and supporting collaborations to improve every life on earth.</a:t>
            </a: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94745B09-AD31-409C-B2BB-E7C534396A29}" type="slidenum">
              <a:rPr lang="en-GB" smtClean="0"/>
              <a:t>10</a:t>
            </a:fld>
            <a:endParaRPr lang="en-GB"/>
          </a:p>
        </p:txBody>
      </p:sp>
    </p:spTree>
    <p:extLst>
      <p:ext uri="{BB962C8B-B14F-4D97-AF65-F5344CB8AC3E}">
        <p14:creationId xmlns:p14="http://schemas.microsoft.com/office/powerpoint/2010/main" val="2816418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Toward that ambition, we have framed our goals and plans around those shared global challenges. Recognizing the interconnections and overlap of the commitments we’re making and their impact on multiple challenges, we have organized our efforts by the primary challenge each goal is working to overcome.</a:t>
            </a:r>
            <a:endParaRPr lang="en-US" dirty="0"/>
          </a:p>
        </p:txBody>
      </p:sp>
      <p:sp>
        <p:nvSpPr>
          <p:cNvPr id="4" name="Slide Number Placeholder 3"/>
          <p:cNvSpPr>
            <a:spLocks noGrp="1"/>
          </p:cNvSpPr>
          <p:nvPr>
            <p:ph type="sldNum" sz="quarter" idx="10"/>
          </p:nvPr>
        </p:nvSpPr>
        <p:spPr/>
        <p:txBody>
          <a:bodyPr/>
          <a:lstStyle/>
          <a:p>
            <a:fld id="{94745B09-AD31-409C-B2BB-E7C534396A29}" type="slidenum">
              <a:rPr lang="en-GB" smtClean="0"/>
              <a:t>11</a:t>
            </a:fld>
            <a:endParaRPr lang="en-GB"/>
          </a:p>
        </p:txBody>
      </p:sp>
    </p:spTree>
    <p:extLst>
      <p:ext uri="{BB962C8B-B14F-4D97-AF65-F5344CB8AC3E}">
        <p14:creationId xmlns:p14="http://schemas.microsoft.com/office/powerpoint/2010/main" val="556220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Sustainability is not a new concept</a:t>
            </a:r>
            <a:r>
              <a:rPr lang="en-US" baseline="0" dirty="0" smtClean="0">
                <a:latin typeface="Arial" pitchFamily="34" charset="0"/>
                <a:cs typeface="Arial" pitchFamily="34" charset="0"/>
              </a:rPr>
              <a:t> at 3M. We’ve been improving lives since 1902 and are continuously improving our process, programs and goals, to address the challenges of today … and tomorrow.</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D17FD0C-5575-0A47-BA80-48A09A88182E}" type="slidenum">
              <a:rPr lang="en-US" smtClean="0"/>
              <a:pPr/>
              <a:t>12</a:t>
            </a:fld>
            <a:endParaRPr lang="en-US" dirty="0"/>
          </a:p>
        </p:txBody>
      </p:sp>
    </p:spTree>
    <p:extLst>
      <p:ext uri="{BB962C8B-B14F-4D97-AF65-F5344CB8AC3E}">
        <p14:creationId xmlns:p14="http://schemas.microsoft.com/office/powerpoint/2010/main" val="1290537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745B09-AD31-409C-B2BB-E7C534396A29}" type="slidenum">
              <a:rPr lang="en-GB" smtClean="0"/>
              <a:t>13</a:t>
            </a:fld>
            <a:endParaRPr lang="en-GB"/>
          </a:p>
        </p:txBody>
      </p:sp>
    </p:spTree>
    <p:extLst>
      <p:ext uri="{BB962C8B-B14F-4D97-AF65-F5344CB8AC3E}">
        <p14:creationId xmlns:p14="http://schemas.microsoft.com/office/powerpoint/2010/main" val="3166024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745B09-AD31-409C-B2BB-E7C534396A29}" type="slidenum">
              <a:rPr lang="en-GB" smtClean="0"/>
              <a:t>14</a:t>
            </a:fld>
            <a:endParaRPr lang="en-GB"/>
          </a:p>
        </p:txBody>
      </p:sp>
    </p:spTree>
    <p:extLst>
      <p:ext uri="{BB962C8B-B14F-4D97-AF65-F5344CB8AC3E}">
        <p14:creationId xmlns:p14="http://schemas.microsoft.com/office/powerpoint/2010/main" val="4259573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745B09-AD31-409C-B2BB-E7C534396A29}"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9192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478" y="4473892"/>
            <a:ext cx="6432523" cy="3660458"/>
          </a:xfrm>
        </p:spPr>
        <p:txBody>
          <a:bodyPr/>
          <a:lstStyle/>
          <a:p>
            <a:endParaRPr lang="en-US" dirty="0"/>
          </a:p>
        </p:txBody>
      </p:sp>
      <p:sp>
        <p:nvSpPr>
          <p:cNvPr id="4" name="Slide Number Placeholder 3"/>
          <p:cNvSpPr>
            <a:spLocks noGrp="1"/>
          </p:cNvSpPr>
          <p:nvPr>
            <p:ph type="sldNum" sz="quarter" idx="10"/>
          </p:nvPr>
        </p:nvSpPr>
        <p:spPr/>
        <p:txBody>
          <a:bodyPr/>
          <a:lstStyle/>
          <a:p>
            <a:fld id="{94745B09-AD31-409C-B2BB-E7C534396A29}" type="slidenum">
              <a:rPr lang="en-GB" smtClean="0"/>
              <a:t>2</a:t>
            </a:fld>
            <a:endParaRPr lang="en-GB"/>
          </a:p>
        </p:txBody>
      </p:sp>
    </p:spTree>
    <p:extLst>
      <p:ext uri="{BB962C8B-B14F-4D97-AF65-F5344CB8AC3E}">
        <p14:creationId xmlns:p14="http://schemas.microsoft.com/office/powerpoint/2010/main" val="4234296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17FD0C-5575-0A47-BA80-48A09A88182E}" type="slidenum">
              <a:rPr lang="en-US" smtClean="0"/>
              <a:pPr/>
              <a:t>3</a:t>
            </a:fld>
            <a:endParaRPr lang="en-US" dirty="0"/>
          </a:p>
        </p:txBody>
      </p:sp>
    </p:spTree>
    <p:extLst>
      <p:ext uri="{BB962C8B-B14F-4D97-AF65-F5344CB8AC3E}">
        <p14:creationId xmlns:p14="http://schemas.microsoft.com/office/powerpoint/2010/main" val="4119667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2712" y="4520699"/>
            <a:ext cx="6380762" cy="4202748"/>
          </a:xfrm>
        </p:spPr>
        <p:txBody>
          <a:bodyPr/>
          <a:lstStyle/>
          <a:p>
            <a:r>
              <a:rPr lang="en-US" dirty="0"/>
              <a:t>It is ambitious. Aspirational. Challenging.  </a:t>
            </a:r>
            <a:r>
              <a:rPr lang="en-US" b="1" dirty="0"/>
              <a:t>And</a:t>
            </a:r>
            <a:r>
              <a:rPr lang="en-US" i="1" dirty="0"/>
              <a:t> </a:t>
            </a:r>
            <a:r>
              <a:rPr lang="en-US" dirty="0"/>
              <a:t>attainable.</a:t>
            </a:r>
          </a:p>
          <a:p>
            <a:r>
              <a:rPr lang="en-US" dirty="0"/>
              <a:t>Not just because of </a:t>
            </a:r>
            <a:r>
              <a:rPr lang="en-US" b="1" dirty="0"/>
              <a:t>what</a:t>
            </a:r>
            <a:r>
              <a:rPr lang="en-US" dirty="0"/>
              <a:t> we do, but because of </a:t>
            </a:r>
            <a:r>
              <a:rPr lang="en-US" b="1" dirty="0"/>
              <a:t>how</a:t>
            </a:r>
            <a:r>
              <a:rPr lang="en-US" dirty="0"/>
              <a:t> we do it.</a:t>
            </a:r>
          </a:p>
          <a:p>
            <a:r>
              <a:rPr lang="en-US" dirty="0"/>
              <a:t>We are a company rooted in scientific exploration and discovery … and the belief that </a:t>
            </a:r>
            <a:r>
              <a:rPr lang="en-US" b="1" dirty="0"/>
              <a:t>every</a:t>
            </a:r>
            <a:r>
              <a:rPr lang="en-US" dirty="0"/>
              <a:t> problem has a solution.</a:t>
            </a:r>
          </a:p>
          <a:p>
            <a:r>
              <a:rPr lang="en-US" dirty="0" smtClean="0"/>
              <a:t>And it sums up in our ambition to improve every life.  </a:t>
            </a:r>
            <a:endParaRPr lang="en-US" dirty="0"/>
          </a:p>
          <a:p>
            <a:pPr defTabSz="922086">
              <a:defRPr/>
            </a:pPr>
            <a:endParaRPr lang="en-US" baseline="0" dirty="0" smtClean="0"/>
          </a:p>
        </p:txBody>
      </p:sp>
      <p:sp>
        <p:nvSpPr>
          <p:cNvPr id="4" name="Slide Number Placeholder 3"/>
          <p:cNvSpPr>
            <a:spLocks noGrp="1"/>
          </p:cNvSpPr>
          <p:nvPr>
            <p:ph type="sldNum" sz="quarter" idx="10"/>
          </p:nvPr>
        </p:nvSpPr>
        <p:spPr/>
        <p:txBody>
          <a:bodyPr/>
          <a:lstStyle/>
          <a:p>
            <a:fld id="{6D17FD0C-5575-0A47-BA80-48A09A88182E}" type="slidenum">
              <a:rPr lang="en-US" smtClean="0"/>
              <a:pPr/>
              <a:t>4</a:t>
            </a:fld>
            <a:endParaRPr lang="en-US" dirty="0"/>
          </a:p>
        </p:txBody>
      </p:sp>
    </p:spTree>
    <p:extLst>
      <p:ext uri="{BB962C8B-B14F-4D97-AF65-F5344CB8AC3E}">
        <p14:creationId xmlns:p14="http://schemas.microsoft.com/office/powerpoint/2010/main" val="3011593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Our CEO is heavily committed to using</a:t>
            </a:r>
            <a:r>
              <a:rPr lang="en-US" baseline="0" dirty="0" smtClean="0">
                <a:latin typeface="Arial" pitchFamily="34" charset="0"/>
                <a:cs typeface="Arial" pitchFamily="34" charset="0"/>
              </a:rPr>
              <a:t> science, technology and 3Mer passion and collaboration, to address some of the world greatest challenges. It’s in our Vision and part of how we operate every day.</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D17FD0C-5575-0A47-BA80-48A09A88182E}" type="slidenum">
              <a:rPr lang="en-US" smtClean="0"/>
              <a:pPr/>
              <a:t>5</a:t>
            </a:fld>
            <a:endParaRPr lang="en-US" dirty="0"/>
          </a:p>
        </p:txBody>
      </p:sp>
    </p:spTree>
    <p:extLst>
      <p:ext uri="{BB962C8B-B14F-4D97-AF65-F5344CB8AC3E}">
        <p14:creationId xmlns:p14="http://schemas.microsoft.com/office/powerpoint/2010/main" val="3026570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2712" y="4520699"/>
            <a:ext cx="6380762" cy="4202748"/>
          </a:xfrm>
        </p:spPr>
        <p:txBody>
          <a:bodyPr/>
          <a:lstStyle/>
          <a:p>
            <a:r>
              <a:rPr lang="en-US" dirty="0" smtClean="0"/>
              <a:t>Many </a:t>
            </a:r>
            <a:r>
              <a:rPr lang="en-US" dirty="0"/>
              <a:t>other companies have </a:t>
            </a:r>
            <a:r>
              <a:rPr lang="en-US" dirty="0" smtClean="0"/>
              <a:t>adopted our </a:t>
            </a:r>
            <a:r>
              <a:rPr lang="en-US" dirty="0"/>
              <a:t>15 percent rule. Yet what remains unique to 3M is the breadth and diversity of our technology pool … which reflects our uncommon approach to R&amp;D.</a:t>
            </a:r>
            <a:br>
              <a:rPr lang="en-US" dirty="0"/>
            </a:br>
            <a:r>
              <a:rPr lang="en-US" dirty="0"/>
              <a:t/>
            </a:r>
            <a:br>
              <a:rPr lang="en-US" dirty="0"/>
            </a:br>
            <a:r>
              <a:rPr lang="en-US" dirty="0"/>
              <a:t>At 3M, we do R&amp;D a bit differently: we separate the R and the D.</a:t>
            </a:r>
          </a:p>
          <a:p>
            <a:r>
              <a:rPr lang="en-US" dirty="0"/>
              <a:t>Scientists in our </a:t>
            </a:r>
            <a:r>
              <a:rPr lang="en-US" b="1" dirty="0"/>
              <a:t>central</a:t>
            </a:r>
            <a:r>
              <a:rPr lang="en-US" dirty="0"/>
              <a:t> laboratory are free to focus on pure research … looking for unscripted, unexpected opportunities for breakthroughs. </a:t>
            </a:r>
          </a:p>
          <a:p>
            <a:r>
              <a:rPr lang="en-US" dirty="0"/>
              <a:t>3M development teams </a:t>
            </a:r>
            <a:r>
              <a:rPr lang="en-US" b="1" dirty="0"/>
              <a:t>within</a:t>
            </a:r>
            <a:r>
              <a:rPr lang="en-US" dirty="0"/>
              <a:t> each of our five business groups then draw upon those </a:t>
            </a:r>
            <a:r>
              <a:rPr lang="en-US" b="1" dirty="0"/>
              <a:t>core technologies </a:t>
            </a:r>
            <a:r>
              <a:rPr lang="en-US" dirty="0"/>
              <a:t>to develop products for targeted markets and geographies.</a:t>
            </a:r>
            <a:br>
              <a:rPr lang="en-US" dirty="0"/>
            </a:br>
            <a:r>
              <a:rPr lang="en-US" dirty="0"/>
              <a:t/>
            </a:r>
            <a:br>
              <a:rPr lang="en-US" dirty="0"/>
            </a:br>
            <a:r>
              <a:rPr lang="en-US" dirty="0"/>
              <a:t>These are our </a:t>
            </a:r>
            <a:r>
              <a:rPr lang="en-US" b="1" dirty="0"/>
              <a:t>46 core technology platforms </a:t>
            </a:r>
            <a:r>
              <a:rPr lang="en-US" dirty="0"/>
              <a:t>… which range from adhesives and abrasives, to sensors and electronics materials. </a:t>
            </a:r>
          </a:p>
          <a:p>
            <a:r>
              <a:rPr lang="en-US" dirty="0"/>
              <a:t>Our team has the uncanny ability to combine and use the technologies in creative ways.</a:t>
            </a:r>
          </a:p>
          <a:p>
            <a:r>
              <a:rPr lang="en-US" dirty="0"/>
              <a:t>That’s how a mixing technology originally created for dental crowns made its way into automotive applications, too.</a:t>
            </a:r>
          </a:p>
          <a:p>
            <a:r>
              <a:rPr lang="en-US" dirty="0"/>
              <a:t>Another example is our all-weather paint used to mark pavement … part of 3M’s legacy of making roadways safer. Our scientists combined three technologies to make this highly reflective paint that’s visible even in rain … Abrasives, Adhesives and Nonwoven Materials.</a:t>
            </a:r>
          </a:p>
        </p:txBody>
      </p:sp>
      <p:sp>
        <p:nvSpPr>
          <p:cNvPr id="4" name="Slide Number Placeholder 3"/>
          <p:cNvSpPr>
            <a:spLocks noGrp="1"/>
          </p:cNvSpPr>
          <p:nvPr>
            <p:ph type="sldNum" sz="quarter" idx="10"/>
          </p:nvPr>
        </p:nvSpPr>
        <p:spPr/>
        <p:txBody>
          <a:bodyPr/>
          <a:lstStyle/>
          <a:p>
            <a:fld id="{6D17FD0C-5575-0A47-BA80-48A09A88182E}" type="slidenum">
              <a:rPr lang="en-US" smtClean="0"/>
              <a:pPr/>
              <a:t>6</a:t>
            </a:fld>
            <a:endParaRPr lang="en-US" dirty="0"/>
          </a:p>
        </p:txBody>
      </p:sp>
    </p:spTree>
    <p:extLst>
      <p:ext uri="{BB962C8B-B14F-4D97-AF65-F5344CB8AC3E}">
        <p14:creationId xmlns:p14="http://schemas.microsoft.com/office/powerpoint/2010/main" val="2889454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lienbildplatzhalter 1"/>
          <p:cNvSpPr>
            <a:spLocks noGrp="1" noRot="1" noChangeAspect="1" noTextEdit="1"/>
          </p:cNvSpPr>
          <p:nvPr>
            <p:ph type="sldImg"/>
          </p:nvPr>
        </p:nvSpPr>
        <p:spPr>
          <a:ln/>
        </p:spPr>
      </p:sp>
      <p:sp>
        <p:nvSpPr>
          <p:cNvPr id="10137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Times New Roman" panose="02020603050405020304" pitchFamily="18" charset="0"/>
                <a:ea typeface="ＭＳ Ｐゴシック" panose="020B0600070205080204" pitchFamily="34" charset="-128"/>
                <a:cs typeface="Arial" panose="020B0604020202020204" pitchFamily="34" charset="0"/>
              </a:rPr>
              <a:t>We’ve become pretty adept at taking a technology that has been developed to provide solutions for one market and then applying it elsewhere, to create often quite different solutions in totally unrelated markets.</a:t>
            </a:r>
          </a:p>
          <a:p>
            <a:pPr eaLnBrk="1" hangingPunct="1"/>
            <a:endParaRPr lang="en-GB" altLang="en-US" dirty="0" smtClean="0">
              <a:latin typeface="Times New Roman" panose="02020603050405020304" pitchFamily="18" charset="0"/>
              <a:ea typeface="ＭＳ Ｐゴシック" panose="020B0600070205080204" pitchFamily="34" charset="-128"/>
              <a:cs typeface="Arial" panose="020B0604020202020204" pitchFamily="34" charset="0"/>
            </a:endParaRPr>
          </a:p>
          <a:p>
            <a:pPr eaLnBrk="1" hangingPunct="1"/>
            <a:r>
              <a:rPr lang="en-GB" altLang="en-US" dirty="0" smtClean="0">
                <a:latin typeface="Times New Roman" panose="02020603050405020304" pitchFamily="18" charset="0"/>
                <a:ea typeface="ＭＳ Ｐゴシック" panose="020B0600070205080204" pitchFamily="34" charset="-128"/>
                <a:cs typeface="Arial" panose="020B0604020202020204" pitchFamily="34" charset="0"/>
              </a:rPr>
              <a:t>We call that ‘technology transfer’.</a:t>
            </a:r>
          </a:p>
          <a:p>
            <a:endParaRPr lang="de-DE" altLang="en-US" dirty="0" smtClean="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10138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defTabSz="962025">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defTabSz="962025">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defTabSz="962025">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defTabSz="962025">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defTabSz="962025"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defTabSz="962025"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defTabSz="962025"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defTabSz="962025"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2B579E85-C3C3-49D8-8B73-56F6A597358A}" type="slidenum">
              <a:rPr lang="en-US" altLang="en-US"/>
              <a:pPr>
                <a:spcBef>
                  <a:spcPct val="0"/>
                </a:spcBef>
              </a:pPr>
              <a:t>7</a:t>
            </a:fld>
            <a:endParaRPr lang="en-US" altLang="en-US"/>
          </a:p>
        </p:txBody>
      </p:sp>
    </p:spTree>
    <p:extLst>
      <p:ext uri="{BB962C8B-B14F-4D97-AF65-F5344CB8AC3E}">
        <p14:creationId xmlns:p14="http://schemas.microsoft.com/office/powerpoint/2010/main" val="1227844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2712" y="4520699"/>
            <a:ext cx="6380762" cy="4202748"/>
          </a:xfrm>
        </p:spPr>
        <p:txBody>
          <a:bodyPr/>
          <a:lstStyle/>
          <a:p>
            <a:r>
              <a:rPr lang="en-US" dirty="0"/>
              <a:t>In May 2014, 3M achieved an innovation milestone: we received our </a:t>
            </a:r>
            <a:r>
              <a:rPr lang="en-US" b="1" dirty="0"/>
              <a:t>100,000</a:t>
            </a:r>
            <a:r>
              <a:rPr lang="en-US" b="1" baseline="30000" dirty="0"/>
              <a:t>th</a:t>
            </a:r>
            <a:r>
              <a:rPr lang="en-US" b="1" dirty="0"/>
              <a:t> patent.</a:t>
            </a:r>
            <a:endParaRPr lang="en-US" dirty="0"/>
          </a:p>
          <a:p>
            <a:r>
              <a:rPr lang="en-US" dirty="0" smtClean="0"/>
              <a:t>This</a:t>
            </a:r>
            <a:r>
              <a:rPr lang="en-US" baseline="0" dirty="0" smtClean="0"/>
              <a:t> is a testament to our scientific strength. </a:t>
            </a:r>
          </a:p>
          <a:p>
            <a:r>
              <a:rPr lang="en-US" baseline="0" dirty="0" smtClean="0"/>
              <a:t>Yet the real power of 3M is our ability to apply </a:t>
            </a:r>
            <a:r>
              <a:rPr lang="en-US" b="1" baseline="0" dirty="0" smtClean="0"/>
              <a:t>science</a:t>
            </a:r>
            <a:r>
              <a:rPr lang="en-US" baseline="0" dirty="0" smtClean="0"/>
              <a:t> to </a:t>
            </a:r>
            <a:r>
              <a:rPr lang="en-US" b="1" baseline="0" dirty="0" smtClean="0"/>
              <a:t>life</a:t>
            </a:r>
            <a:r>
              <a:rPr lang="en-US" baseline="0" dirty="0" smtClean="0"/>
              <a:t>. </a:t>
            </a:r>
            <a:r>
              <a:rPr lang="en-US" dirty="0"/>
              <a:t> </a:t>
            </a:r>
          </a:p>
        </p:txBody>
      </p:sp>
      <p:sp>
        <p:nvSpPr>
          <p:cNvPr id="4" name="Slide Number Placeholder 3"/>
          <p:cNvSpPr>
            <a:spLocks noGrp="1"/>
          </p:cNvSpPr>
          <p:nvPr>
            <p:ph type="sldNum" sz="quarter" idx="10"/>
          </p:nvPr>
        </p:nvSpPr>
        <p:spPr/>
        <p:txBody>
          <a:bodyPr/>
          <a:lstStyle/>
          <a:p>
            <a:fld id="{6D17FD0C-5575-0A47-BA80-48A09A88182E}" type="slidenum">
              <a:rPr lang="en-US" smtClean="0"/>
              <a:pPr/>
              <a:t>8</a:t>
            </a:fld>
            <a:endParaRPr lang="en-US" dirty="0"/>
          </a:p>
        </p:txBody>
      </p:sp>
    </p:spTree>
    <p:extLst>
      <p:ext uri="{BB962C8B-B14F-4D97-AF65-F5344CB8AC3E}">
        <p14:creationId xmlns:p14="http://schemas.microsoft.com/office/powerpoint/2010/main" val="3999641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2712" y="4520699"/>
            <a:ext cx="6380762" cy="4202748"/>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 core belief at 3M is that creativity needs freedom. That’s why, since about 1948, we’ve encouraged our employees to take our resources, to build up a unique team and to follow their own insights in pursuit of problem-solving — and to spend 15 percent of their working time to do it. </a:t>
            </a:r>
          </a:p>
          <a:p>
            <a:endParaRPr lang="en-US" dirty="0" smtClean="0"/>
          </a:p>
          <a:p>
            <a:r>
              <a:rPr lang="en-US" dirty="0" smtClean="0"/>
              <a:t>That </a:t>
            </a:r>
            <a:r>
              <a:rPr lang="en-US" dirty="0"/>
              <a:t>initiative is alive and well today, and has led to some of our most ingenious inventions, including:</a:t>
            </a:r>
          </a:p>
          <a:p>
            <a:endParaRPr lang="en-US" dirty="0"/>
          </a:p>
          <a:p>
            <a:pPr marL="173336" indent="-173336">
              <a:buFont typeface="Arial" panose="020B0604020202020204" pitchFamily="34" charset="0"/>
              <a:buChar char="•"/>
            </a:pPr>
            <a:r>
              <a:rPr lang="en-US" dirty="0" smtClean="0"/>
              <a:t>Automobile </a:t>
            </a:r>
            <a:r>
              <a:rPr lang="en-US" dirty="0"/>
              <a:t>window treatment films … which enhance comfort, security and privacy in your vehicle. </a:t>
            </a:r>
            <a:endParaRPr lang="en-US" dirty="0" smtClean="0"/>
          </a:p>
          <a:p>
            <a:pPr marL="173336" marR="0" indent="-1733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Multi-layer optical film, which reflects 95 percent of all light. It’s likely in your laptop, smart phone and big-screen TV … making the screen brighter, while reducing energy use. </a:t>
            </a:r>
          </a:p>
          <a:p>
            <a:pPr marL="173336" indent="-17333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D17FD0C-5575-0A47-BA80-48A09A88182E}" type="slidenum">
              <a:rPr lang="en-US" smtClean="0"/>
              <a:pPr/>
              <a:t>9</a:t>
            </a:fld>
            <a:endParaRPr lang="en-US" dirty="0"/>
          </a:p>
        </p:txBody>
      </p:sp>
    </p:spTree>
    <p:extLst>
      <p:ext uri="{BB962C8B-B14F-4D97-AF65-F5344CB8AC3E}">
        <p14:creationId xmlns:p14="http://schemas.microsoft.com/office/powerpoint/2010/main" val="668235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3"/>
            <a:ext cx="11425237" cy="822960"/>
          </a:xfrm>
        </p:spPr>
        <p:txBody>
          <a:bodyPr/>
          <a:lstStyle/>
          <a:p>
            <a:r>
              <a:rPr lang="en-US" dirty="0" smtClean="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smtClean="0"/>
          </a:p>
        </p:txBody>
      </p:sp>
    </p:spTree>
    <p:extLst>
      <p:ext uri="{BB962C8B-B14F-4D97-AF65-F5344CB8AC3E}">
        <p14:creationId xmlns:p14="http://schemas.microsoft.com/office/powerpoint/2010/main" val="165242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384048"/>
            <a:ext cx="11430000" cy="5864352"/>
          </a:xfrm>
        </p:spPr>
        <p:txBody>
          <a:bodyPr rIns="0"/>
          <a:lstStyle>
            <a:lvl1pPr>
              <a:lnSpc>
                <a:spcPct val="90000"/>
              </a:lnSpc>
              <a:defRPr sz="3200">
                <a:latin typeface="+mj-lt"/>
              </a:defRPr>
            </a:lvl1pPr>
            <a:lvl2pPr marL="0" indent="0">
              <a:spcAft>
                <a:spcPts val="1200"/>
              </a:spcAft>
              <a:buNone/>
              <a:defRPr sz="2200">
                <a:latin typeface="+mj-lt"/>
              </a:defRPr>
            </a:lvl2pPr>
          </a:lstStyle>
          <a:p>
            <a:pPr lvl="0"/>
            <a:r>
              <a:rPr lang="en-US" smtClean="0"/>
              <a:t>Click to edit Master text styles</a:t>
            </a:r>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smtClean="0"/>
          </a:p>
        </p:txBody>
      </p:sp>
    </p:spTree>
    <p:extLst>
      <p:ext uri="{BB962C8B-B14F-4D97-AF65-F5344CB8AC3E}">
        <p14:creationId xmlns:p14="http://schemas.microsoft.com/office/powerpoint/2010/main" val="119814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048" y="384048"/>
            <a:ext cx="11426952" cy="5861304"/>
          </a:xfrm>
        </p:spPr>
        <p:txBody>
          <a:bodyPr r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smtClean="0"/>
          </a:p>
        </p:txBody>
      </p:sp>
    </p:spTree>
    <p:extLst>
      <p:ext uri="{BB962C8B-B14F-4D97-AF65-F5344CB8AC3E}">
        <p14:creationId xmlns:p14="http://schemas.microsoft.com/office/powerpoint/2010/main" val="190982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ntent Only_ 1/3  2/3">
    <p:spTree>
      <p:nvGrpSpPr>
        <p:cNvPr id="1" name=""/>
        <p:cNvGrpSpPr/>
        <p:nvPr/>
      </p:nvGrpSpPr>
      <p:grpSpPr>
        <a:xfrm>
          <a:off x="0" y="0"/>
          <a:ext cx="0" cy="0"/>
          <a:chOff x="0" y="0"/>
          <a:chExt cx="0" cy="0"/>
        </a:xfrm>
      </p:grpSpPr>
      <p:sp>
        <p:nvSpPr>
          <p:cNvPr id="4" name="Content Placeholder 4"/>
          <p:cNvSpPr>
            <a:spLocks noGrp="1"/>
          </p:cNvSpPr>
          <p:nvPr>
            <p:ph sz="quarter" idx="13"/>
          </p:nvPr>
        </p:nvSpPr>
        <p:spPr>
          <a:xfrm>
            <a:off x="379412" y="384048"/>
            <a:ext cx="3794760" cy="5861304"/>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5" name="Content Placeholder 4"/>
          <p:cNvSpPr>
            <a:spLocks noGrp="1"/>
          </p:cNvSpPr>
          <p:nvPr>
            <p:ph sz="quarter" idx="14"/>
          </p:nvPr>
        </p:nvSpPr>
        <p:spPr>
          <a:xfrm>
            <a:off x="4187952" y="384048"/>
            <a:ext cx="7623048" cy="586130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smtClean="0"/>
          </a:p>
        </p:txBody>
      </p:sp>
    </p:spTree>
    <p:extLst>
      <p:ext uri="{BB962C8B-B14F-4D97-AF65-F5344CB8AC3E}">
        <p14:creationId xmlns:p14="http://schemas.microsoft.com/office/powerpoint/2010/main" val="100450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ntent Only">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79412" y="384048"/>
            <a:ext cx="3794760" cy="5861304"/>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Content Placeholder 4"/>
          <p:cNvSpPr>
            <a:spLocks noGrp="1"/>
          </p:cNvSpPr>
          <p:nvPr>
            <p:ph sz="quarter" idx="14"/>
          </p:nvPr>
        </p:nvSpPr>
        <p:spPr>
          <a:xfrm>
            <a:off x="4187952" y="384048"/>
            <a:ext cx="3803904" cy="586130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Content Placeholder 4"/>
          <p:cNvSpPr>
            <a:spLocks noGrp="1"/>
          </p:cNvSpPr>
          <p:nvPr>
            <p:ph sz="quarter" idx="15"/>
          </p:nvPr>
        </p:nvSpPr>
        <p:spPr>
          <a:xfrm>
            <a:off x="8010144" y="384048"/>
            <a:ext cx="3794760" cy="586130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smtClean="0"/>
          </a:p>
        </p:txBody>
      </p:sp>
    </p:spTree>
    <p:extLst>
      <p:ext uri="{BB962C8B-B14F-4D97-AF65-F5344CB8AC3E}">
        <p14:creationId xmlns:p14="http://schemas.microsoft.com/office/powerpoint/2010/main" val="289582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8" name="Content Placeholder 4"/>
          <p:cNvSpPr>
            <a:spLocks noGrp="1"/>
          </p:cNvSpPr>
          <p:nvPr>
            <p:ph sz="quarter" idx="13"/>
          </p:nvPr>
        </p:nvSpPr>
        <p:spPr>
          <a:xfrm>
            <a:off x="384048" y="383675"/>
            <a:ext cx="7616952" cy="586130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Picture Placeholder 2"/>
          <p:cNvSpPr>
            <a:spLocks noGrp="1"/>
          </p:cNvSpPr>
          <p:nvPr>
            <p:ph type="pic" sz="quarter" idx="14"/>
          </p:nvPr>
        </p:nvSpPr>
        <p:spPr>
          <a:xfrm>
            <a:off x="8019288" y="381000"/>
            <a:ext cx="3794760" cy="5864225"/>
          </a:xfrm>
          <a:solidFill>
            <a:schemeClr val="bg1">
              <a:lumMod val="85000"/>
            </a:schemeClr>
          </a:solidFill>
        </p:spPr>
        <p:txBody>
          <a:bodyPr/>
          <a:lstStyle/>
          <a:p>
            <a:endParaRPr lang="en-US"/>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5" name="TextBox 4"/>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smtClean="0"/>
          </a:p>
        </p:txBody>
      </p:sp>
    </p:spTree>
    <p:extLst>
      <p:ext uri="{BB962C8B-B14F-4D97-AF65-F5344CB8AC3E}">
        <p14:creationId xmlns:p14="http://schemas.microsoft.com/office/powerpoint/2010/main" val="245294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384048" y="384048"/>
            <a:ext cx="3816000" cy="2930652"/>
          </a:xfrm>
          <a:solidFill>
            <a:schemeClr val="bg1">
              <a:lumMod val="85000"/>
            </a:schemeClr>
          </a:solidFill>
        </p:spPr>
        <p:txBody>
          <a:bodyPr lIns="0" rIns="0"/>
          <a:lstStyle/>
          <a:p>
            <a:r>
              <a:rPr lang="en-US" smtClean="0"/>
              <a:t>Click icon to add picture</a:t>
            </a:r>
            <a:endParaRPr lang="en-GB"/>
          </a:p>
        </p:txBody>
      </p:sp>
      <p:sp>
        <p:nvSpPr>
          <p:cNvPr id="13" name="Picture Placeholder 9"/>
          <p:cNvSpPr>
            <a:spLocks noGrp="1"/>
          </p:cNvSpPr>
          <p:nvPr>
            <p:ph type="pic" sz="quarter" idx="16"/>
          </p:nvPr>
        </p:nvSpPr>
        <p:spPr>
          <a:xfrm>
            <a:off x="384048" y="3314646"/>
            <a:ext cx="3816000" cy="2935224"/>
          </a:xfrm>
          <a:solidFill>
            <a:schemeClr val="bg1">
              <a:lumMod val="85000"/>
            </a:schemeClr>
          </a:solidFill>
        </p:spPr>
        <p:txBody>
          <a:bodyPr lIns="0" rIns="0"/>
          <a:lstStyle/>
          <a:p>
            <a:r>
              <a:rPr lang="en-US" smtClean="0"/>
              <a:t>Click icon to add picture</a:t>
            </a:r>
            <a:endParaRPr lang="en-GB"/>
          </a:p>
        </p:txBody>
      </p:sp>
      <p:sp>
        <p:nvSpPr>
          <p:cNvPr id="11" name="Picture Placeholder 9"/>
          <p:cNvSpPr>
            <a:spLocks noGrp="1"/>
          </p:cNvSpPr>
          <p:nvPr>
            <p:ph type="pic" sz="quarter" idx="14"/>
          </p:nvPr>
        </p:nvSpPr>
        <p:spPr>
          <a:xfrm>
            <a:off x="4187310" y="384048"/>
            <a:ext cx="3816000" cy="2930652"/>
          </a:xfrm>
          <a:solidFill>
            <a:schemeClr val="bg1">
              <a:lumMod val="85000"/>
            </a:schemeClr>
          </a:solidFill>
        </p:spPr>
        <p:txBody>
          <a:bodyPr lIns="0" rIns="0"/>
          <a:lstStyle/>
          <a:p>
            <a:r>
              <a:rPr lang="en-US" smtClean="0"/>
              <a:t>Click icon to add picture</a:t>
            </a:r>
            <a:endParaRPr lang="en-GB"/>
          </a:p>
        </p:txBody>
      </p:sp>
      <p:sp>
        <p:nvSpPr>
          <p:cNvPr id="14" name="Picture Placeholder 9"/>
          <p:cNvSpPr>
            <a:spLocks noGrp="1"/>
          </p:cNvSpPr>
          <p:nvPr>
            <p:ph type="pic" sz="quarter" idx="17"/>
          </p:nvPr>
        </p:nvSpPr>
        <p:spPr>
          <a:xfrm>
            <a:off x="4187310" y="3314646"/>
            <a:ext cx="3816000" cy="2938462"/>
          </a:xfrm>
          <a:solidFill>
            <a:schemeClr val="bg1">
              <a:lumMod val="85000"/>
            </a:schemeClr>
          </a:solidFill>
        </p:spPr>
        <p:txBody>
          <a:bodyPr lIns="0" rIns="0"/>
          <a:lstStyle/>
          <a:p>
            <a:r>
              <a:rPr lang="en-US" smtClean="0"/>
              <a:t>Click icon to add picture</a:t>
            </a:r>
            <a:endParaRPr lang="en-GB"/>
          </a:p>
        </p:txBody>
      </p:sp>
      <p:sp>
        <p:nvSpPr>
          <p:cNvPr id="12" name="Picture Placeholder 9"/>
          <p:cNvSpPr>
            <a:spLocks noGrp="1"/>
          </p:cNvSpPr>
          <p:nvPr>
            <p:ph type="pic" sz="quarter" idx="15"/>
          </p:nvPr>
        </p:nvSpPr>
        <p:spPr>
          <a:xfrm>
            <a:off x="8001000" y="384048"/>
            <a:ext cx="3816000" cy="2930652"/>
          </a:xfrm>
          <a:solidFill>
            <a:schemeClr val="bg1">
              <a:lumMod val="85000"/>
            </a:schemeClr>
          </a:solidFill>
        </p:spPr>
        <p:txBody>
          <a:bodyPr lIns="0" rIns="0"/>
          <a:lstStyle/>
          <a:p>
            <a:r>
              <a:rPr lang="en-US" smtClean="0"/>
              <a:t>Click icon to add picture</a:t>
            </a:r>
            <a:endParaRPr lang="en-GB"/>
          </a:p>
        </p:txBody>
      </p:sp>
      <p:sp>
        <p:nvSpPr>
          <p:cNvPr id="15" name="Picture Placeholder 9"/>
          <p:cNvSpPr>
            <a:spLocks noGrp="1"/>
          </p:cNvSpPr>
          <p:nvPr>
            <p:ph type="pic" sz="quarter" idx="18"/>
          </p:nvPr>
        </p:nvSpPr>
        <p:spPr>
          <a:xfrm>
            <a:off x="8001000" y="3314646"/>
            <a:ext cx="3816000" cy="2938462"/>
          </a:xfrm>
          <a:solidFill>
            <a:schemeClr val="bg1">
              <a:lumMod val="85000"/>
            </a:schemeClr>
          </a:solidFill>
        </p:spPr>
        <p:txBody>
          <a:bodyPr lIns="0" rIns="0"/>
          <a:lstStyle/>
          <a:p>
            <a:r>
              <a:rPr lang="en-US" smtClean="0"/>
              <a:t>Click icon to add picture</a:t>
            </a:r>
            <a:endParaRPr lang="en-GB"/>
          </a:p>
        </p:txBody>
      </p:sp>
      <p:sp>
        <p:nvSpPr>
          <p:cNvPr id="8"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9" name="TextBox 8"/>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smtClean="0"/>
          </a:p>
        </p:txBody>
      </p:sp>
    </p:spTree>
    <p:extLst>
      <p:ext uri="{BB962C8B-B14F-4D97-AF65-F5344CB8AC3E}">
        <p14:creationId xmlns:p14="http://schemas.microsoft.com/office/powerpoint/2010/main" val="258909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3" name="TextBox 2"/>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smtClean="0"/>
          </a:p>
        </p:txBody>
      </p:sp>
    </p:spTree>
    <p:extLst>
      <p:ext uri="{BB962C8B-B14F-4D97-AF65-F5344CB8AC3E}">
        <p14:creationId xmlns:p14="http://schemas.microsoft.com/office/powerpoint/2010/main" val="288505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Option 1">
    <p:spTree>
      <p:nvGrpSpPr>
        <p:cNvPr id="1" name=""/>
        <p:cNvGrpSpPr/>
        <p:nvPr/>
      </p:nvGrpSpPr>
      <p:grpSpPr>
        <a:xfrm>
          <a:off x="0" y="0"/>
          <a:ext cx="0" cy="0"/>
          <a:chOff x="0" y="0"/>
          <a:chExt cx="0" cy="0"/>
        </a:xfrm>
      </p:grpSpPr>
      <p:sp>
        <p:nvSpPr>
          <p:cNvPr id="39" name="Rectangle 38"/>
          <p:cNvSpPr/>
          <p:nvPr userDrawn="1"/>
        </p:nvSpPr>
        <p:spPr>
          <a:xfrm>
            <a:off x="3532" y="33077"/>
            <a:ext cx="12185420" cy="6829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6" name="Freeform 5"/>
          <p:cNvSpPr/>
          <p:nvPr/>
        </p:nvSpPr>
        <p:spPr>
          <a:xfrm>
            <a:off x="0" y="3602940"/>
            <a:ext cx="3586808" cy="3259673"/>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7" name="Freeform 6"/>
          <p:cNvSpPr/>
          <p:nvPr/>
        </p:nvSpPr>
        <p:spPr>
          <a:xfrm>
            <a:off x="1390330" y="1741468"/>
            <a:ext cx="2199979"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5000">
                <a:schemeClr val="accent2"/>
              </a:gs>
              <a:gs pos="100000">
                <a:schemeClr val="accent1"/>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8" name="Freeform 7"/>
          <p:cNvSpPr/>
          <p:nvPr/>
        </p:nvSpPr>
        <p:spPr>
          <a:xfrm>
            <a:off x="6375805" y="1"/>
            <a:ext cx="464412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2"/>
              </a:gs>
              <a:gs pos="44000">
                <a:schemeClr val="accent1"/>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052439" y="2989173"/>
            <a:ext cx="3708351"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0">
                <a:schemeClr val="accent1"/>
              </a:gs>
              <a:gs pos="85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0" name="Freeform 9"/>
          <p:cNvSpPr/>
          <p:nvPr/>
        </p:nvSpPr>
        <p:spPr>
          <a:xfrm>
            <a:off x="-3085" y="-4317"/>
            <a:ext cx="3366670" cy="1808791"/>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1" name="Freeform 10"/>
          <p:cNvSpPr/>
          <p:nvPr/>
        </p:nvSpPr>
        <p:spPr>
          <a:xfrm>
            <a:off x="3111696" y="1778988"/>
            <a:ext cx="3269644"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2" name="Freeform 11"/>
          <p:cNvSpPr/>
          <p:nvPr/>
        </p:nvSpPr>
        <p:spPr>
          <a:xfrm>
            <a:off x="7713406" y="2411362"/>
            <a:ext cx="1983659"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0">
                <a:schemeClr val="accent1"/>
              </a:gs>
              <a:gs pos="73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3" name="Freeform 12"/>
          <p:cNvSpPr/>
          <p:nvPr/>
        </p:nvSpPr>
        <p:spPr>
          <a:xfrm>
            <a:off x="6341757" y="1209676"/>
            <a:ext cx="3359456"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0">
                <a:schemeClr val="accent1"/>
              </a:gs>
              <a:gs pos="9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4" name="Freeform 13"/>
          <p:cNvSpPr/>
          <p:nvPr/>
        </p:nvSpPr>
        <p:spPr>
          <a:xfrm>
            <a:off x="-227" y="-2"/>
            <a:ext cx="1040749" cy="6862615"/>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19000">
                <a:schemeClr val="accent2"/>
              </a:gs>
              <a:gs pos="94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5" name="Freeform 14"/>
          <p:cNvSpPr/>
          <p:nvPr/>
        </p:nvSpPr>
        <p:spPr>
          <a:xfrm>
            <a:off x="3119436" y="-1"/>
            <a:ext cx="3260163"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58000">
                <a:schemeClr val="accent2"/>
              </a:gs>
              <a:gs pos="0">
                <a:schemeClr val="accent1"/>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6" name="Freeform 15"/>
          <p:cNvSpPr/>
          <p:nvPr/>
        </p:nvSpPr>
        <p:spPr>
          <a:xfrm>
            <a:off x="3343275" y="0"/>
            <a:ext cx="433799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
                <a:schemeClr val="accent2"/>
              </a:gs>
              <a:gs pos="100000">
                <a:schemeClr val="accent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US" sz="2000" smtClean="0"/>
              <a:t>s</a:t>
            </a:r>
            <a:endParaRPr lang="en-US" sz="2000" dirty="0"/>
          </a:p>
        </p:txBody>
      </p:sp>
      <p:sp>
        <p:nvSpPr>
          <p:cNvPr id="17" name="Freeform 16"/>
          <p:cNvSpPr/>
          <p:nvPr/>
        </p:nvSpPr>
        <p:spPr>
          <a:xfrm>
            <a:off x="7667625" y="1"/>
            <a:ext cx="4524375"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5000">
                <a:schemeClr val="accent2"/>
              </a:gs>
              <a:gs pos="100000">
                <a:schemeClr val="accent1"/>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8" name="Freeform 17"/>
          <p:cNvSpPr/>
          <p:nvPr/>
        </p:nvSpPr>
        <p:spPr>
          <a:xfrm>
            <a:off x="11015664" y="1"/>
            <a:ext cx="117684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23000">
                <a:schemeClr val="accent1"/>
              </a:gs>
              <a:gs pos="100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9" name="Freeform 18"/>
          <p:cNvSpPr/>
          <p:nvPr/>
        </p:nvSpPr>
        <p:spPr>
          <a:xfrm>
            <a:off x="10959906" y="1057275"/>
            <a:ext cx="1232552"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21000">
                <a:schemeClr val="accent1"/>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0" name="Freeform 19"/>
          <p:cNvSpPr/>
          <p:nvPr/>
        </p:nvSpPr>
        <p:spPr>
          <a:xfrm>
            <a:off x="6366969" y="2428875"/>
            <a:ext cx="333900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0">
                <a:schemeClr val="accent1"/>
              </a:gs>
              <a:gs pos="87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1" name="Freeform 20"/>
          <p:cNvSpPr/>
          <p:nvPr/>
        </p:nvSpPr>
        <p:spPr>
          <a:xfrm>
            <a:off x="1025774" y="1761707"/>
            <a:ext cx="2098477"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8000">
                <a:schemeClr val="accent2"/>
              </a:gs>
              <a:gs pos="90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2" name="Freeform 21"/>
          <p:cNvSpPr/>
          <p:nvPr/>
        </p:nvSpPr>
        <p:spPr>
          <a:xfrm>
            <a:off x="3532" y="4857972"/>
            <a:ext cx="4090198"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5000">
                <a:schemeClr val="accent1"/>
              </a:gs>
              <a:gs pos="100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3" name="Freeform 22"/>
          <p:cNvSpPr/>
          <p:nvPr/>
        </p:nvSpPr>
        <p:spPr>
          <a:xfrm>
            <a:off x="-6301" y="5938309"/>
            <a:ext cx="4092304"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2100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3317876" y="5936217"/>
            <a:ext cx="5416584"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4000">
                <a:schemeClr val="accent1"/>
              </a:gs>
              <a:gs pos="100000">
                <a:schemeClr val="accent2"/>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6" name="Freeform 25"/>
          <p:cNvSpPr/>
          <p:nvPr/>
        </p:nvSpPr>
        <p:spPr>
          <a:xfrm>
            <a:off x="10990536" y="3785435"/>
            <a:ext cx="1203845"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7" name="Freeform 26"/>
          <p:cNvSpPr/>
          <p:nvPr/>
        </p:nvSpPr>
        <p:spPr>
          <a:xfrm>
            <a:off x="11488254" y="4321334"/>
            <a:ext cx="70831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21000">
                <a:schemeClr val="accent2"/>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0" name="Freeform 29"/>
          <p:cNvSpPr/>
          <p:nvPr/>
        </p:nvSpPr>
        <p:spPr>
          <a:xfrm>
            <a:off x="-2381" y="-1"/>
            <a:ext cx="3112998" cy="178606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19000">
                <a:schemeClr val="accent2"/>
              </a:gs>
              <a:gs pos="9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1" name="Freeform 30"/>
          <p:cNvSpPr/>
          <p:nvPr/>
        </p:nvSpPr>
        <p:spPr>
          <a:xfrm>
            <a:off x="-3295" y="1769807"/>
            <a:ext cx="1407341"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5000">
                <a:schemeClr val="accent2"/>
              </a:gs>
              <a:gs pos="76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2" name="Freeform 31"/>
          <p:cNvSpPr/>
          <p:nvPr/>
        </p:nvSpPr>
        <p:spPr>
          <a:xfrm>
            <a:off x="8694845" y="2426110"/>
            <a:ext cx="2293341"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3" name="Freeform 32"/>
          <p:cNvSpPr/>
          <p:nvPr/>
        </p:nvSpPr>
        <p:spPr>
          <a:xfrm>
            <a:off x="9669015" y="1094096"/>
            <a:ext cx="2522985" cy="2734954"/>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21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4" name="Freeform 33"/>
          <p:cNvSpPr/>
          <p:nvPr/>
        </p:nvSpPr>
        <p:spPr>
          <a:xfrm>
            <a:off x="3317358" y="-5316"/>
            <a:ext cx="4354033"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8690615" y="3783805"/>
            <a:ext cx="2797640" cy="3086077"/>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1000">
                <a:schemeClr val="accent2"/>
              </a:gs>
              <a:gs pos="78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6" name="Freeform 35"/>
          <p:cNvSpPr/>
          <p:nvPr/>
        </p:nvSpPr>
        <p:spPr>
          <a:xfrm>
            <a:off x="7660347" y="1094096"/>
            <a:ext cx="453165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9000">
                <a:schemeClr val="accent1"/>
              </a:gs>
              <a:gs pos="100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7" name="Freeform 36"/>
          <p:cNvSpPr/>
          <p:nvPr/>
        </p:nvSpPr>
        <p:spPr>
          <a:xfrm>
            <a:off x="4067336" y="4705135"/>
            <a:ext cx="4628534" cy="2161794"/>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 name="connsiteX0" fmla="*/ 0 w 4645354"/>
              <a:gd name="connsiteY0" fmla="*/ 1238467 h 2161794"/>
              <a:gd name="connsiteX1" fmla="*/ 3664911 w 4645354"/>
              <a:gd name="connsiteY1" fmla="*/ 0 h 2161794"/>
              <a:gd name="connsiteX2" fmla="*/ 4645354 w 4645354"/>
              <a:gd name="connsiteY2" fmla="*/ 2161794 h 2161794"/>
              <a:gd name="connsiteX3" fmla="*/ 0 w 4645354"/>
              <a:gd name="connsiteY3" fmla="*/ 1238467 h 2161794"/>
            </a:gdLst>
            <a:ahLst/>
            <a:cxnLst>
              <a:cxn ang="0">
                <a:pos x="connsiteX0" y="connsiteY0"/>
              </a:cxn>
              <a:cxn ang="0">
                <a:pos x="connsiteX1" y="connsiteY1"/>
              </a:cxn>
              <a:cxn ang="0">
                <a:pos x="connsiteX2" y="connsiteY2"/>
              </a:cxn>
              <a:cxn ang="0">
                <a:pos x="connsiteX3" y="connsiteY3"/>
              </a:cxn>
            </a:cxnLst>
            <a:rect l="l" t="t" r="r" b="b"/>
            <a:pathLst>
              <a:path w="4645354" h="2161794">
                <a:moveTo>
                  <a:pt x="0" y="1238467"/>
                </a:moveTo>
                <a:lnTo>
                  <a:pt x="3664911" y="0"/>
                </a:lnTo>
                <a:lnTo>
                  <a:pt x="4645354" y="2161794"/>
                </a:lnTo>
                <a:lnTo>
                  <a:pt x="0" y="1238467"/>
                </a:lnTo>
                <a:close/>
              </a:path>
            </a:pathLst>
          </a:custGeom>
          <a:gradFill>
            <a:gsLst>
              <a:gs pos="2000">
                <a:schemeClr val="accent1"/>
              </a:gs>
              <a:gs pos="100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8" name="Freeform 37"/>
          <p:cNvSpPr/>
          <p:nvPr/>
        </p:nvSpPr>
        <p:spPr>
          <a:xfrm>
            <a:off x="3541852" y="3007895"/>
            <a:ext cx="2834884"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5000">
                <a:schemeClr val="accent2"/>
              </a:gs>
              <a:gs pos="97000">
                <a:schemeClr val="accent1"/>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 name="Title 1"/>
          <p:cNvSpPr>
            <a:spLocks noGrp="1"/>
          </p:cNvSpPr>
          <p:nvPr userDrawn="1">
            <p:ph type="title"/>
          </p:nvPr>
        </p:nvSpPr>
        <p:spPr>
          <a:xfrm>
            <a:off x="379413" y="1333500"/>
            <a:ext cx="9521825" cy="4127499"/>
          </a:xfrm>
        </p:spPr>
        <p:txBody>
          <a:bodyPr rIns="0" anchor="t"/>
          <a:lstStyle>
            <a:lvl1pPr>
              <a:defRPr sz="4800">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8569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Option 2">
    <p:spTree>
      <p:nvGrpSpPr>
        <p:cNvPr id="1" name=""/>
        <p:cNvGrpSpPr/>
        <p:nvPr/>
      </p:nvGrpSpPr>
      <p:grpSpPr>
        <a:xfrm>
          <a:off x="0" y="0"/>
          <a:ext cx="0" cy="0"/>
          <a:chOff x="0" y="0"/>
          <a:chExt cx="0" cy="0"/>
        </a:xfrm>
      </p:grpSpPr>
      <p:sp>
        <p:nvSpPr>
          <p:cNvPr id="41" name="Rectangle 40"/>
          <p:cNvSpPr/>
          <p:nvPr userDrawn="1"/>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grpSp>
        <p:nvGrpSpPr>
          <p:cNvPr id="3" name="Group 2"/>
          <p:cNvGrpSpPr/>
          <p:nvPr userDrawn="1"/>
        </p:nvGrpSpPr>
        <p:grpSpPr>
          <a:xfrm>
            <a:off x="-9845" y="-7221"/>
            <a:ext cx="12210731" cy="6884165"/>
            <a:chOff x="-9845" y="-7221"/>
            <a:chExt cx="12210731" cy="6884165"/>
          </a:xfrm>
        </p:grpSpPr>
        <p:sp>
          <p:nvSpPr>
            <p:cNvPr id="6" name="Freeform 5"/>
            <p:cNvSpPr/>
            <p:nvPr/>
          </p:nvSpPr>
          <p:spPr>
            <a:xfrm>
              <a:off x="-6314" y="3602940"/>
              <a:ext cx="3593122" cy="3267566"/>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00000">
                  <a:schemeClr val="accent3"/>
                </a:gs>
                <a:gs pos="44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7" name="Freeform 6"/>
            <p:cNvSpPr/>
            <p:nvPr/>
          </p:nvSpPr>
          <p:spPr>
            <a:xfrm>
              <a:off x="1390330" y="1741468"/>
              <a:ext cx="2199979"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00000">
                  <a:schemeClr val="accent3"/>
                </a:gs>
                <a:gs pos="44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8" name="Freeform 7"/>
            <p:cNvSpPr/>
            <p:nvPr/>
          </p:nvSpPr>
          <p:spPr>
            <a:xfrm>
              <a:off x="6375805" y="1"/>
              <a:ext cx="464412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3"/>
                </a:gs>
                <a:gs pos="35000">
                  <a:schemeClr val="accent2"/>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052439" y="2989173"/>
              <a:ext cx="3708351"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100000">
                  <a:schemeClr val="accent3"/>
                </a:gs>
                <a:gs pos="44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0" name="Freeform 9"/>
            <p:cNvSpPr/>
            <p:nvPr/>
          </p:nvSpPr>
          <p:spPr>
            <a:xfrm>
              <a:off x="-3085" y="0"/>
              <a:ext cx="3366670" cy="1804474"/>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3"/>
                </a:gs>
                <a:gs pos="39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1" name="Freeform 10"/>
            <p:cNvSpPr/>
            <p:nvPr/>
          </p:nvSpPr>
          <p:spPr>
            <a:xfrm>
              <a:off x="3111696" y="1778988"/>
              <a:ext cx="3269644"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2" name="Freeform 11"/>
            <p:cNvSpPr/>
            <p:nvPr/>
          </p:nvSpPr>
          <p:spPr>
            <a:xfrm>
              <a:off x="7713406" y="2411362"/>
              <a:ext cx="1983659"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100000">
                  <a:schemeClr val="accent3"/>
                </a:gs>
                <a:gs pos="36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3" name="Freeform 12"/>
            <p:cNvSpPr/>
            <p:nvPr/>
          </p:nvSpPr>
          <p:spPr>
            <a:xfrm>
              <a:off x="6341757" y="1209676"/>
              <a:ext cx="3359456"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4" name="Freeform 13"/>
            <p:cNvSpPr/>
            <p:nvPr/>
          </p:nvSpPr>
          <p:spPr>
            <a:xfrm>
              <a:off x="-227" y="-2"/>
              <a:ext cx="1040749" cy="6875699"/>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96000">
                  <a:schemeClr val="accent3"/>
                </a:gs>
                <a:gs pos="18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5" name="Freeform 14"/>
            <p:cNvSpPr/>
            <p:nvPr/>
          </p:nvSpPr>
          <p:spPr>
            <a:xfrm>
              <a:off x="3119436" y="-1"/>
              <a:ext cx="3260163"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100000">
                  <a:schemeClr val="accent3"/>
                </a:gs>
                <a:gs pos="6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6" name="Freeform 15"/>
            <p:cNvSpPr/>
            <p:nvPr/>
          </p:nvSpPr>
          <p:spPr>
            <a:xfrm>
              <a:off x="3343275" y="0"/>
              <a:ext cx="433799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0">
                  <a:schemeClr val="accent3"/>
                </a:gs>
                <a:gs pos="44000">
                  <a:schemeClr val="accent2"/>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US" sz="2000" smtClean="0"/>
                <a:t>s</a:t>
              </a:r>
              <a:endParaRPr lang="en-US" sz="2000" dirty="0"/>
            </a:p>
          </p:txBody>
        </p:sp>
        <p:sp>
          <p:nvSpPr>
            <p:cNvPr id="17" name="Freeform 16"/>
            <p:cNvSpPr/>
            <p:nvPr/>
          </p:nvSpPr>
          <p:spPr>
            <a:xfrm>
              <a:off x="7667625" y="1"/>
              <a:ext cx="4533261"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8" name="Freeform 17"/>
            <p:cNvSpPr/>
            <p:nvPr/>
          </p:nvSpPr>
          <p:spPr>
            <a:xfrm>
              <a:off x="11015664" y="1"/>
              <a:ext cx="117684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100000">
                  <a:schemeClr val="accent3"/>
                </a:gs>
                <a:gs pos="44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9" name="Freeform 18"/>
            <p:cNvSpPr/>
            <p:nvPr/>
          </p:nvSpPr>
          <p:spPr>
            <a:xfrm>
              <a:off x="10959906" y="1057275"/>
              <a:ext cx="1232552"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0" name="Freeform 19"/>
            <p:cNvSpPr/>
            <p:nvPr/>
          </p:nvSpPr>
          <p:spPr>
            <a:xfrm>
              <a:off x="6366969" y="2428875"/>
              <a:ext cx="333900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1" name="Freeform 20"/>
            <p:cNvSpPr/>
            <p:nvPr/>
          </p:nvSpPr>
          <p:spPr>
            <a:xfrm>
              <a:off x="1025774" y="1761707"/>
              <a:ext cx="2098477"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100000">
                  <a:schemeClr val="accent3"/>
                </a:gs>
                <a:gs pos="44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2" name="Freeform 21"/>
            <p:cNvSpPr/>
            <p:nvPr/>
          </p:nvSpPr>
          <p:spPr>
            <a:xfrm>
              <a:off x="3532" y="4857972"/>
              <a:ext cx="4090198"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3" name="Freeform 22"/>
            <p:cNvSpPr/>
            <p:nvPr/>
          </p:nvSpPr>
          <p:spPr>
            <a:xfrm>
              <a:off x="-6301" y="5938309"/>
              <a:ext cx="4092304"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3317876" y="5936217"/>
              <a:ext cx="5416584"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6" name="Freeform 25"/>
            <p:cNvSpPr/>
            <p:nvPr/>
          </p:nvSpPr>
          <p:spPr>
            <a:xfrm>
              <a:off x="10990536" y="3785435"/>
              <a:ext cx="1209457"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100000">
                  <a:schemeClr val="accent3"/>
                </a:gs>
                <a:gs pos="44000">
                  <a:schemeClr val="accent2"/>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7" name="Freeform 26"/>
            <p:cNvSpPr/>
            <p:nvPr/>
          </p:nvSpPr>
          <p:spPr>
            <a:xfrm>
              <a:off x="11488254" y="4321334"/>
              <a:ext cx="70831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100000">
                  <a:schemeClr val="accent3"/>
                </a:gs>
                <a:gs pos="44000">
                  <a:schemeClr val="accent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0" name="Freeform 29"/>
            <p:cNvSpPr/>
            <p:nvPr/>
          </p:nvSpPr>
          <p:spPr>
            <a:xfrm>
              <a:off x="-9845" y="-7221"/>
              <a:ext cx="3120462" cy="1793286"/>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62000">
                  <a:schemeClr val="accent3"/>
                </a:gs>
                <a:gs pos="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1" name="Freeform 30"/>
            <p:cNvSpPr/>
            <p:nvPr/>
          </p:nvSpPr>
          <p:spPr>
            <a:xfrm>
              <a:off x="-3295" y="1769807"/>
              <a:ext cx="1407341"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00000">
                  <a:schemeClr val="accent3"/>
                </a:gs>
                <a:gs pos="44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2" name="Freeform 31"/>
            <p:cNvSpPr/>
            <p:nvPr/>
          </p:nvSpPr>
          <p:spPr>
            <a:xfrm>
              <a:off x="8694845" y="2426110"/>
              <a:ext cx="2293341"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100000">
                  <a:schemeClr val="accent3"/>
                </a:gs>
                <a:gs pos="29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3" name="Freeform 32"/>
            <p:cNvSpPr/>
            <p:nvPr/>
          </p:nvSpPr>
          <p:spPr>
            <a:xfrm>
              <a:off x="9669015" y="1066800"/>
              <a:ext cx="2530575" cy="2762250"/>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4" name="Freeform 33"/>
            <p:cNvSpPr/>
            <p:nvPr/>
          </p:nvSpPr>
          <p:spPr>
            <a:xfrm>
              <a:off x="3317358" y="-5316"/>
              <a:ext cx="4354033"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3"/>
                </a:gs>
                <a:gs pos="8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8690614" y="3782459"/>
              <a:ext cx="2818349" cy="3087424"/>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00000">
                  <a:schemeClr val="accent3"/>
                </a:gs>
                <a:gs pos="32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6" name="Freeform 35"/>
            <p:cNvSpPr/>
            <p:nvPr/>
          </p:nvSpPr>
          <p:spPr>
            <a:xfrm>
              <a:off x="7660347" y="1094096"/>
              <a:ext cx="453165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7" name="Freeform 36"/>
            <p:cNvSpPr/>
            <p:nvPr/>
          </p:nvSpPr>
          <p:spPr>
            <a:xfrm>
              <a:off x="4067336" y="4700371"/>
              <a:ext cx="4645354" cy="2166557"/>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Lst>
              <a:ahLst/>
              <a:cxnLst>
                <a:cxn ang="0">
                  <a:pos x="connsiteX0" y="connsiteY0"/>
                </a:cxn>
                <a:cxn ang="0">
                  <a:pos x="connsiteX1" y="connsiteY1"/>
                </a:cxn>
                <a:cxn ang="0">
                  <a:pos x="connsiteX2" y="connsiteY2"/>
                </a:cxn>
                <a:cxn ang="0">
                  <a:pos x="connsiteX3" y="connsiteY3"/>
                </a:cxn>
              </a:cxnLst>
              <a:rect l="l" t="t" r="r" b="b"/>
              <a:pathLst>
                <a:path w="4645354" h="2166557">
                  <a:moveTo>
                    <a:pt x="0" y="1243230"/>
                  </a:moveTo>
                  <a:lnTo>
                    <a:pt x="3652962" y="0"/>
                  </a:lnTo>
                  <a:lnTo>
                    <a:pt x="4645354" y="2166557"/>
                  </a:lnTo>
                  <a:lnTo>
                    <a:pt x="0" y="1243230"/>
                  </a:lnTo>
                  <a:close/>
                </a:path>
              </a:pathLst>
            </a:custGeom>
            <a:gradFill>
              <a:gsLst>
                <a:gs pos="100000">
                  <a:schemeClr val="accent3"/>
                </a:gs>
                <a:gs pos="4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8" name="Freeform 37"/>
            <p:cNvSpPr/>
            <p:nvPr/>
          </p:nvSpPr>
          <p:spPr>
            <a:xfrm>
              <a:off x="3541852" y="3007895"/>
              <a:ext cx="2834884"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grpSp>
      <p:sp>
        <p:nvSpPr>
          <p:cNvPr id="2" name="Title 1"/>
          <p:cNvSpPr>
            <a:spLocks noGrp="1"/>
          </p:cNvSpPr>
          <p:nvPr userDrawn="1">
            <p:ph type="title"/>
          </p:nvPr>
        </p:nvSpPr>
        <p:spPr>
          <a:xfrm>
            <a:off x="379413" y="1333500"/>
            <a:ext cx="9521825" cy="4127499"/>
          </a:xfrm>
          <a:noFill/>
        </p:spPr>
        <p:txBody>
          <a:bodyPr rIns="0" anchor="t"/>
          <a:lstStyle>
            <a:lvl1pPr>
              <a:defRPr sz="4800">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145249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_1 line_Blan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4048" y="2286000"/>
            <a:ext cx="9521825" cy="1051116"/>
          </a:xfrm>
          <a:prstGeom prst="rect">
            <a:avLst/>
          </a:prstGeom>
        </p:spPr>
        <p:txBody>
          <a:bodyPr vert="horz" wrap="square" lIns="0" tIns="0" rIns="0" bIns="0" anchor="t" anchorCtr="0">
            <a:noAutofit/>
          </a:bodyPr>
          <a:lstStyle>
            <a:lvl1pPr algn="l">
              <a:defRPr sz="7200" b="0">
                <a:solidFill>
                  <a:schemeClr val="tx1"/>
                </a:solidFill>
                <a:latin typeface="3M Circular TT Bold" panose="020B0804020101010102" pitchFamily="34" charset="0"/>
                <a:cs typeface="3M Circular TT Bold" panose="020B0804020101010102" pitchFamily="34" charset="0"/>
              </a:defRPr>
            </a:lvl1pPr>
          </a:lstStyle>
          <a:p>
            <a:r>
              <a:rPr lang="en-US" smtClean="0"/>
              <a:t>One-line title</a:t>
            </a:r>
            <a:endParaRPr lang="en-GB" dirty="0"/>
          </a:p>
        </p:txBody>
      </p:sp>
      <p:sp>
        <p:nvSpPr>
          <p:cNvPr id="10" name="Text Placeholder 7"/>
          <p:cNvSpPr>
            <a:spLocks noGrp="1"/>
          </p:cNvSpPr>
          <p:nvPr>
            <p:ph type="body" sz="quarter" idx="12" hasCustomPrompt="1"/>
          </p:nvPr>
        </p:nvSpPr>
        <p:spPr>
          <a:xfrm>
            <a:off x="384048" y="4257741"/>
            <a:ext cx="1978025"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smtClean="0"/>
              <a:t>Date</a:t>
            </a:r>
            <a:endParaRPr lang="en-US"/>
          </a:p>
        </p:txBody>
      </p:sp>
    </p:spTree>
    <p:extLst>
      <p:ext uri="{BB962C8B-B14F-4D97-AF65-F5344CB8AC3E}">
        <p14:creationId xmlns:p14="http://schemas.microsoft.com/office/powerpoint/2010/main" val="297287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dirty="0" smtClean="0"/>
              <a:t>Click to edit Master title style</a:t>
            </a:r>
            <a:endParaRPr lang="en-GB" dirty="0"/>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smtClean="0"/>
              <a:t>Click to edit Master text styles</a:t>
            </a:r>
            <a:endParaRPr lang="en-US"/>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smtClean="0"/>
          </a:p>
        </p:txBody>
      </p:sp>
    </p:spTree>
    <p:extLst>
      <p:ext uri="{BB962C8B-B14F-4D97-AF65-F5344CB8AC3E}">
        <p14:creationId xmlns:p14="http://schemas.microsoft.com/office/powerpoint/2010/main" val="30071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Divider">
    <p:spTree>
      <p:nvGrpSpPr>
        <p:cNvPr id="1" name=""/>
        <p:cNvGrpSpPr/>
        <p:nvPr/>
      </p:nvGrpSpPr>
      <p:grpSpPr>
        <a:xfrm>
          <a:off x="0" y="0"/>
          <a:ext cx="0" cy="0"/>
          <a:chOff x="0" y="0"/>
          <a:chExt cx="0" cy="0"/>
        </a:xfrm>
      </p:grpSpPr>
      <p:sp>
        <p:nvSpPr>
          <p:cNvPr id="19" name="Title 18"/>
          <p:cNvSpPr>
            <a:spLocks noGrp="1"/>
          </p:cNvSpPr>
          <p:nvPr>
            <p:ph type="title"/>
          </p:nvPr>
        </p:nvSpPr>
        <p:spPr>
          <a:xfrm>
            <a:off x="1280493" y="2551897"/>
            <a:ext cx="9603701" cy="640080"/>
          </a:xfrm>
          <a:prstGeom prst="rect">
            <a:avLst/>
          </a:prstGeom>
        </p:spPr>
        <p:txBody>
          <a:bodyPr lIns="0" tIns="0" rIns="0" bIns="0"/>
          <a:lstStyle>
            <a:lvl1pPr>
              <a:defRPr sz="6000" b="1">
                <a:solidFill>
                  <a:schemeClr val="bg1"/>
                </a:solidFill>
                <a:latin typeface="+mn-lt"/>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1280493" y="3331480"/>
            <a:ext cx="9603701" cy="914400"/>
          </a:xfrm>
          <a:prstGeom prst="rect">
            <a:avLst/>
          </a:prstGeom>
        </p:spPr>
        <p:txBody>
          <a:bodyPr lIns="0" tIns="0" rIns="0" bIns="0"/>
          <a:lstStyle>
            <a:lvl1pPr marL="0" indent="0">
              <a:buFontTx/>
              <a:buNone/>
              <a:defRPr sz="3600" b="1">
                <a:solidFill>
                  <a:schemeClr val="bg1"/>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33075945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Cover_2 line/subhead">
    <p:spTree>
      <p:nvGrpSpPr>
        <p:cNvPr id="1" name=""/>
        <p:cNvGrpSpPr/>
        <p:nvPr/>
      </p:nvGrpSpPr>
      <p:grpSpPr>
        <a:xfrm>
          <a:off x="0" y="0"/>
          <a:ext cx="0" cy="0"/>
          <a:chOff x="0" y="0"/>
          <a:chExt cx="0" cy="0"/>
        </a:xfrm>
      </p:grpSpPr>
      <p:grpSp>
        <p:nvGrpSpPr>
          <p:cNvPr id="2" name="Group 1"/>
          <p:cNvGrpSpPr/>
          <p:nvPr userDrawn="1"/>
        </p:nvGrpSpPr>
        <p:grpSpPr>
          <a:xfrm>
            <a:off x="-33249" y="-14748"/>
            <a:ext cx="8153324" cy="6858000"/>
            <a:chOff x="-33249" y="-14748"/>
            <a:chExt cx="8153324" cy="6858000"/>
          </a:xfrm>
        </p:grpSpPr>
        <p:grpSp>
          <p:nvGrpSpPr>
            <p:cNvPr id="8" name="Group 7"/>
            <p:cNvGrpSpPr/>
            <p:nvPr userDrawn="1"/>
          </p:nvGrpSpPr>
          <p:grpSpPr>
            <a:xfrm>
              <a:off x="-33249" y="-14748"/>
              <a:ext cx="8153324" cy="6858000"/>
              <a:chOff x="-33249" y="-14748"/>
              <a:chExt cx="8153324" cy="6887495"/>
            </a:xfrm>
          </p:grpSpPr>
          <p:sp>
            <p:nvSpPr>
              <p:cNvPr id="10" name="Freeform 9"/>
              <p:cNvSpPr/>
              <p:nvPr userDrawn="1"/>
            </p:nvSpPr>
            <p:spPr>
              <a:xfrm>
                <a:off x="14749" y="-14748"/>
                <a:ext cx="8052620" cy="6858000"/>
              </a:xfrm>
              <a:custGeom>
                <a:avLst/>
                <a:gdLst>
                  <a:gd name="connsiteX0" fmla="*/ 0 w 8155858"/>
                  <a:gd name="connsiteY0" fmla="*/ 0 h 6902245"/>
                  <a:gd name="connsiteX1" fmla="*/ 4100052 w 8155858"/>
                  <a:gd name="connsiteY1" fmla="*/ 14748 h 6902245"/>
                  <a:gd name="connsiteX2" fmla="*/ 8155858 w 8155858"/>
                  <a:gd name="connsiteY2" fmla="*/ 6902245 h 6902245"/>
                  <a:gd name="connsiteX3" fmla="*/ 0 w 8155858"/>
                  <a:gd name="connsiteY3" fmla="*/ 6902245 h 6902245"/>
                  <a:gd name="connsiteX4" fmla="*/ 0 w 8155858"/>
                  <a:gd name="connsiteY4" fmla="*/ 0 h 6902245"/>
                  <a:gd name="connsiteX0" fmla="*/ 0 w 8155858"/>
                  <a:gd name="connsiteY0" fmla="*/ 0 h 6902245"/>
                  <a:gd name="connsiteX1" fmla="*/ 4026310 w 8155858"/>
                  <a:gd name="connsiteY1" fmla="*/ 0 h 6902245"/>
                  <a:gd name="connsiteX2" fmla="*/ 8155858 w 8155858"/>
                  <a:gd name="connsiteY2" fmla="*/ 6902245 h 6902245"/>
                  <a:gd name="connsiteX3" fmla="*/ 0 w 8155858"/>
                  <a:gd name="connsiteY3" fmla="*/ 6902245 h 6902245"/>
                  <a:gd name="connsiteX4" fmla="*/ 0 w 8155858"/>
                  <a:gd name="connsiteY4" fmla="*/ 0 h 6902245"/>
                  <a:gd name="connsiteX0" fmla="*/ 353961 w 8155858"/>
                  <a:gd name="connsiteY0" fmla="*/ 0 h 6902245"/>
                  <a:gd name="connsiteX1" fmla="*/ 4026310 w 8155858"/>
                  <a:gd name="connsiteY1" fmla="*/ 0 h 6902245"/>
                  <a:gd name="connsiteX2" fmla="*/ 8155858 w 8155858"/>
                  <a:gd name="connsiteY2" fmla="*/ 6902245 h 6902245"/>
                  <a:gd name="connsiteX3" fmla="*/ 0 w 8155858"/>
                  <a:gd name="connsiteY3" fmla="*/ 6902245 h 6902245"/>
                  <a:gd name="connsiteX4" fmla="*/ 353961 w 8155858"/>
                  <a:gd name="connsiteY4" fmla="*/ 0 h 6902245"/>
                  <a:gd name="connsiteX0" fmla="*/ 44245 w 8155858"/>
                  <a:gd name="connsiteY0" fmla="*/ 0 h 6902245"/>
                  <a:gd name="connsiteX1" fmla="*/ 4026310 w 8155858"/>
                  <a:gd name="connsiteY1" fmla="*/ 0 h 6902245"/>
                  <a:gd name="connsiteX2" fmla="*/ 8155858 w 8155858"/>
                  <a:gd name="connsiteY2" fmla="*/ 6902245 h 6902245"/>
                  <a:gd name="connsiteX3" fmla="*/ 0 w 8155858"/>
                  <a:gd name="connsiteY3" fmla="*/ 6902245 h 6902245"/>
                  <a:gd name="connsiteX4" fmla="*/ 44245 w 8155858"/>
                  <a:gd name="connsiteY4" fmla="*/ 0 h 6902245"/>
                  <a:gd name="connsiteX0" fmla="*/ 14748 w 8126361"/>
                  <a:gd name="connsiteY0" fmla="*/ 0 h 6902245"/>
                  <a:gd name="connsiteX1" fmla="*/ 3996813 w 8126361"/>
                  <a:gd name="connsiteY1" fmla="*/ 0 h 6902245"/>
                  <a:gd name="connsiteX2" fmla="*/ 8126361 w 8126361"/>
                  <a:gd name="connsiteY2" fmla="*/ 6902245 h 6902245"/>
                  <a:gd name="connsiteX3" fmla="*/ 0 w 8126361"/>
                  <a:gd name="connsiteY3" fmla="*/ 6887497 h 6902245"/>
                  <a:gd name="connsiteX4" fmla="*/ 14748 w 8126361"/>
                  <a:gd name="connsiteY4" fmla="*/ 0 h 6902245"/>
                  <a:gd name="connsiteX0" fmla="*/ 0 w 8111613"/>
                  <a:gd name="connsiteY0" fmla="*/ 0 h 6902245"/>
                  <a:gd name="connsiteX1" fmla="*/ 3982065 w 8111613"/>
                  <a:gd name="connsiteY1" fmla="*/ 0 h 6902245"/>
                  <a:gd name="connsiteX2" fmla="*/ 8111613 w 8111613"/>
                  <a:gd name="connsiteY2" fmla="*/ 6902245 h 6902245"/>
                  <a:gd name="connsiteX3" fmla="*/ 855407 w 8111613"/>
                  <a:gd name="connsiteY3" fmla="*/ 6297561 h 6902245"/>
                  <a:gd name="connsiteX4" fmla="*/ 0 w 8111613"/>
                  <a:gd name="connsiteY4" fmla="*/ 0 h 6902245"/>
                  <a:gd name="connsiteX0" fmla="*/ 0 w 8111613"/>
                  <a:gd name="connsiteY0" fmla="*/ 0 h 6902245"/>
                  <a:gd name="connsiteX1" fmla="*/ 3982065 w 8111613"/>
                  <a:gd name="connsiteY1" fmla="*/ 0 h 6902245"/>
                  <a:gd name="connsiteX2" fmla="*/ 8111613 w 8111613"/>
                  <a:gd name="connsiteY2" fmla="*/ 6902245 h 6902245"/>
                  <a:gd name="connsiteX3" fmla="*/ 1 w 8111613"/>
                  <a:gd name="connsiteY3" fmla="*/ 6858000 h 6902245"/>
                  <a:gd name="connsiteX4" fmla="*/ 0 w 8111613"/>
                  <a:gd name="connsiteY4" fmla="*/ 0 h 6902245"/>
                  <a:gd name="connsiteX0" fmla="*/ 0 w 7934633"/>
                  <a:gd name="connsiteY0" fmla="*/ 0 h 6858000"/>
                  <a:gd name="connsiteX1" fmla="*/ 3982065 w 7934633"/>
                  <a:gd name="connsiteY1" fmla="*/ 0 h 6858000"/>
                  <a:gd name="connsiteX2" fmla="*/ 7934633 w 7934633"/>
                  <a:gd name="connsiteY2" fmla="*/ 6828503 h 6858000"/>
                  <a:gd name="connsiteX3" fmla="*/ 1 w 7934633"/>
                  <a:gd name="connsiteY3" fmla="*/ 6858000 h 6858000"/>
                  <a:gd name="connsiteX4" fmla="*/ 0 w 7934633"/>
                  <a:gd name="connsiteY4" fmla="*/ 0 h 6858000"/>
                  <a:gd name="connsiteX0" fmla="*/ 0 w 8052620"/>
                  <a:gd name="connsiteY0" fmla="*/ 0 h 6858000"/>
                  <a:gd name="connsiteX1" fmla="*/ 3982065 w 8052620"/>
                  <a:gd name="connsiteY1" fmla="*/ 0 h 6858000"/>
                  <a:gd name="connsiteX2" fmla="*/ 8052620 w 8052620"/>
                  <a:gd name="connsiteY2" fmla="*/ 6858000 h 6858000"/>
                  <a:gd name="connsiteX3" fmla="*/ 1 w 8052620"/>
                  <a:gd name="connsiteY3" fmla="*/ 6858000 h 6858000"/>
                  <a:gd name="connsiteX4" fmla="*/ 0 w 805262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2620" h="6858000">
                    <a:moveTo>
                      <a:pt x="0" y="0"/>
                    </a:moveTo>
                    <a:lnTo>
                      <a:pt x="3982065" y="0"/>
                    </a:lnTo>
                    <a:lnTo>
                      <a:pt x="8052620" y="6858000"/>
                    </a:lnTo>
                    <a:lnTo>
                      <a:pt x="1" y="6858000"/>
                    </a:lnTo>
                    <a:cubicBezTo>
                      <a:pt x="1" y="4572000"/>
                      <a:pt x="0" y="2286000"/>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grpSp>
            <p:nvGrpSpPr>
              <p:cNvPr id="11" name="Group 10"/>
              <p:cNvGrpSpPr/>
              <p:nvPr userDrawn="1"/>
            </p:nvGrpSpPr>
            <p:grpSpPr>
              <a:xfrm>
                <a:off x="-33249" y="-1878"/>
                <a:ext cx="8153324" cy="6874625"/>
                <a:chOff x="-33249" y="-1878"/>
                <a:chExt cx="8153324" cy="6874625"/>
              </a:xfrm>
            </p:grpSpPr>
            <p:sp>
              <p:nvSpPr>
                <p:cNvPr id="16" name="Freeform 15"/>
                <p:cNvSpPr/>
                <p:nvPr userDrawn="1"/>
              </p:nvSpPr>
              <p:spPr>
                <a:xfrm>
                  <a:off x="-33249" y="-1878"/>
                  <a:ext cx="8153324" cy="6874625"/>
                </a:xfrm>
                <a:custGeom>
                  <a:avLst/>
                  <a:gdLst>
                    <a:gd name="connsiteX0" fmla="*/ 4217158 w 7942997"/>
                    <a:gd name="connsiteY0" fmla="*/ 0 h 6905768"/>
                    <a:gd name="connsiteX1" fmla="*/ 0 w 7942997"/>
                    <a:gd name="connsiteY1" fmla="*/ 4421875 h 6905768"/>
                    <a:gd name="connsiteX2" fmla="*/ 7942997 w 7942997"/>
                    <a:gd name="connsiteY2" fmla="*/ 6905768 h 6905768"/>
                    <a:gd name="connsiteX3" fmla="*/ 4217158 w 7942997"/>
                    <a:gd name="connsiteY3" fmla="*/ 0 h 6905768"/>
                    <a:gd name="connsiteX0" fmla="*/ 4217158 w 8106770"/>
                    <a:gd name="connsiteY0" fmla="*/ 0 h 6659133"/>
                    <a:gd name="connsiteX1" fmla="*/ 0 w 8106770"/>
                    <a:gd name="connsiteY1" fmla="*/ 4421875 h 6659133"/>
                    <a:gd name="connsiteX2" fmla="*/ 8106770 w 8106770"/>
                    <a:gd name="connsiteY2" fmla="*/ 6659133 h 6659133"/>
                    <a:gd name="connsiteX3" fmla="*/ 4217158 w 8106770"/>
                    <a:gd name="connsiteY3" fmla="*/ 0 h 6659133"/>
                    <a:gd name="connsiteX0" fmla="*/ 4217158 w 7956645"/>
                    <a:gd name="connsiteY0" fmla="*/ 0 h 6892066"/>
                    <a:gd name="connsiteX1" fmla="*/ 0 w 7956645"/>
                    <a:gd name="connsiteY1" fmla="*/ 4421875 h 6892066"/>
                    <a:gd name="connsiteX2" fmla="*/ 7956645 w 7956645"/>
                    <a:gd name="connsiteY2" fmla="*/ 6892066 h 6892066"/>
                    <a:gd name="connsiteX3" fmla="*/ 4217158 w 7956645"/>
                    <a:gd name="connsiteY3" fmla="*/ 0 h 6892066"/>
                    <a:gd name="connsiteX0" fmla="*/ 4217158 w 8290020"/>
                    <a:gd name="connsiteY0" fmla="*/ 0 h 6174856"/>
                    <a:gd name="connsiteX1" fmla="*/ 0 w 8290020"/>
                    <a:gd name="connsiteY1" fmla="*/ 4421875 h 6174856"/>
                    <a:gd name="connsiteX2" fmla="*/ 8290020 w 8290020"/>
                    <a:gd name="connsiteY2" fmla="*/ 6174856 h 6174856"/>
                    <a:gd name="connsiteX3" fmla="*/ 4217158 w 8290020"/>
                    <a:gd name="connsiteY3" fmla="*/ 0 h 6174856"/>
                    <a:gd name="connsiteX0" fmla="*/ 4217158 w 7975695"/>
                    <a:gd name="connsiteY0" fmla="*/ 0 h 6901629"/>
                    <a:gd name="connsiteX1" fmla="*/ 0 w 7975695"/>
                    <a:gd name="connsiteY1" fmla="*/ 4421875 h 6901629"/>
                    <a:gd name="connsiteX2" fmla="*/ 7975695 w 7975695"/>
                    <a:gd name="connsiteY2" fmla="*/ 6901629 h 6901629"/>
                    <a:gd name="connsiteX3" fmla="*/ 4217158 w 7975695"/>
                    <a:gd name="connsiteY3" fmla="*/ 0 h 6901629"/>
                    <a:gd name="connsiteX0" fmla="*/ 4217158 w 8120074"/>
                    <a:gd name="connsiteY0" fmla="*/ 0 h 6933917"/>
                    <a:gd name="connsiteX1" fmla="*/ 0 w 8120074"/>
                    <a:gd name="connsiteY1" fmla="*/ 4421875 h 6933917"/>
                    <a:gd name="connsiteX2" fmla="*/ 8120074 w 8120074"/>
                    <a:gd name="connsiteY2" fmla="*/ 6933917 h 6933917"/>
                    <a:gd name="connsiteX3" fmla="*/ 4217158 w 8120074"/>
                    <a:gd name="connsiteY3" fmla="*/ 0 h 6933917"/>
                    <a:gd name="connsiteX0" fmla="*/ 4034278 w 8120074"/>
                    <a:gd name="connsiteY0" fmla="*/ 0 h 6933917"/>
                    <a:gd name="connsiteX1" fmla="*/ 0 w 8120074"/>
                    <a:gd name="connsiteY1" fmla="*/ 4421875 h 6933917"/>
                    <a:gd name="connsiteX2" fmla="*/ 8120074 w 8120074"/>
                    <a:gd name="connsiteY2" fmla="*/ 6933917 h 6933917"/>
                    <a:gd name="connsiteX3" fmla="*/ 4034278 w 8120074"/>
                    <a:gd name="connsiteY3" fmla="*/ 0 h 6933917"/>
                    <a:gd name="connsiteX0" fmla="*/ 4067528 w 8153324"/>
                    <a:gd name="connsiteY0" fmla="*/ 0 h 6933917"/>
                    <a:gd name="connsiteX1" fmla="*/ 0 w 8153324"/>
                    <a:gd name="connsiteY1" fmla="*/ 4589970 h 6933917"/>
                    <a:gd name="connsiteX2" fmla="*/ 8153324 w 8153324"/>
                    <a:gd name="connsiteY2" fmla="*/ 6933917 h 6933917"/>
                    <a:gd name="connsiteX3" fmla="*/ 4067528 w 8153324"/>
                    <a:gd name="connsiteY3" fmla="*/ 0 h 6933917"/>
                    <a:gd name="connsiteX0" fmla="*/ 4067528 w 8153324"/>
                    <a:gd name="connsiteY0" fmla="*/ 0 h 6950726"/>
                    <a:gd name="connsiteX1" fmla="*/ 0 w 8153324"/>
                    <a:gd name="connsiteY1" fmla="*/ 4606779 h 6950726"/>
                    <a:gd name="connsiteX2" fmla="*/ 8153324 w 8153324"/>
                    <a:gd name="connsiteY2" fmla="*/ 6950726 h 6950726"/>
                    <a:gd name="connsiteX3" fmla="*/ 4067528 w 8153324"/>
                    <a:gd name="connsiteY3" fmla="*/ 0 h 6950726"/>
                  </a:gdLst>
                  <a:ahLst/>
                  <a:cxnLst>
                    <a:cxn ang="0">
                      <a:pos x="connsiteX0" y="connsiteY0"/>
                    </a:cxn>
                    <a:cxn ang="0">
                      <a:pos x="connsiteX1" y="connsiteY1"/>
                    </a:cxn>
                    <a:cxn ang="0">
                      <a:pos x="connsiteX2" y="connsiteY2"/>
                    </a:cxn>
                    <a:cxn ang="0">
                      <a:pos x="connsiteX3" y="connsiteY3"/>
                    </a:cxn>
                  </a:cxnLst>
                  <a:rect l="l" t="t" r="r" b="b"/>
                  <a:pathLst>
                    <a:path w="8153324" h="6950726">
                      <a:moveTo>
                        <a:pt x="4067528" y="0"/>
                      </a:moveTo>
                      <a:lnTo>
                        <a:pt x="0" y="4606779"/>
                      </a:lnTo>
                      <a:lnTo>
                        <a:pt x="8153324" y="6950726"/>
                      </a:lnTo>
                      <a:lnTo>
                        <a:pt x="4067528" y="0"/>
                      </a:lnTo>
                      <a:close/>
                    </a:path>
                  </a:pathLst>
                </a:custGeom>
                <a:gradFill>
                  <a:gsLst>
                    <a:gs pos="0">
                      <a:schemeClr val="accent3"/>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12" name="Freeform 11"/>
                <p:cNvSpPr/>
                <p:nvPr userDrawn="1"/>
              </p:nvSpPr>
              <p:spPr>
                <a:xfrm>
                  <a:off x="-13124" y="-864"/>
                  <a:ext cx="4053110" cy="4572369"/>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 name="connsiteX0" fmla="*/ 2623 w 3395129"/>
                    <a:gd name="connsiteY0" fmla="*/ 652 h 3498578"/>
                    <a:gd name="connsiteX1" fmla="*/ 0 w 3395129"/>
                    <a:gd name="connsiteY1" fmla="*/ 3498578 h 3498578"/>
                    <a:gd name="connsiteX2" fmla="*/ 3395129 w 3395129"/>
                    <a:gd name="connsiteY2" fmla="*/ 0 h 3498578"/>
                    <a:gd name="connsiteX3" fmla="*/ 2623 w 3395129"/>
                    <a:gd name="connsiteY3" fmla="*/ 652 h 3498578"/>
                    <a:gd name="connsiteX0" fmla="*/ 2623 w 3395129"/>
                    <a:gd name="connsiteY0" fmla="*/ 652 h 3563362"/>
                    <a:gd name="connsiteX1" fmla="*/ 0 w 3395129"/>
                    <a:gd name="connsiteY1" fmla="*/ 3563362 h 3563362"/>
                    <a:gd name="connsiteX2" fmla="*/ 3395129 w 3395129"/>
                    <a:gd name="connsiteY2" fmla="*/ 0 h 3563362"/>
                    <a:gd name="connsiteX3" fmla="*/ 2623 w 3395129"/>
                    <a:gd name="connsiteY3" fmla="*/ 652 h 3563362"/>
                    <a:gd name="connsiteX0" fmla="*/ 2623 w 3395129"/>
                    <a:gd name="connsiteY0" fmla="*/ 652 h 3563362"/>
                    <a:gd name="connsiteX1" fmla="*/ 0 w 3395129"/>
                    <a:gd name="connsiteY1" fmla="*/ 3563362 h 3563362"/>
                    <a:gd name="connsiteX2" fmla="*/ 3395129 w 3395129"/>
                    <a:gd name="connsiteY2" fmla="*/ 0 h 3563362"/>
                    <a:gd name="connsiteX3" fmla="*/ 2623 w 3395129"/>
                    <a:gd name="connsiteY3" fmla="*/ 652 h 3563362"/>
                  </a:gdLst>
                  <a:ahLst/>
                  <a:cxnLst>
                    <a:cxn ang="0">
                      <a:pos x="connsiteX0" y="connsiteY0"/>
                    </a:cxn>
                    <a:cxn ang="0">
                      <a:pos x="connsiteX1" y="connsiteY1"/>
                    </a:cxn>
                    <a:cxn ang="0">
                      <a:pos x="connsiteX2" y="connsiteY2"/>
                    </a:cxn>
                    <a:cxn ang="0">
                      <a:pos x="connsiteX3" y="connsiteY3"/>
                    </a:cxn>
                  </a:cxnLst>
                  <a:rect l="l" t="t" r="r" b="b"/>
                  <a:pathLst>
                    <a:path w="3395129" h="3563362">
                      <a:moveTo>
                        <a:pt x="2623" y="652"/>
                      </a:moveTo>
                      <a:cubicBezTo>
                        <a:pt x="1749" y="1149352"/>
                        <a:pt x="874" y="2414662"/>
                        <a:pt x="0" y="3563362"/>
                      </a:cubicBezTo>
                      <a:lnTo>
                        <a:pt x="3395129" y="0"/>
                      </a:lnTo>
                      <a:lnTo>
                        <a:pt x="2623" y="652"/>
                      </a:lnTo>
                      <a:close/>
                    </a:path>
                  </a:pathLst>
                </a:custGeom>
                <a:gradFill>
                  <a:gsLst>
                    <a:gs pos="0">
                      <a:schemeClr val="accent3"/>
                    </a:gs>
                    <a:gs pos="89000">
                      <a:schemeClr val="accent2"/>
                    </a:gs>
                  </a:gsLst>
                  <a:lin ang="180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 name="Freeform 12"/>
                <p:cNvSpPr/>
                <p:nvPr userDrawn="1"/>
              </p:nvSpPr>
              <p:spPr>
                <a:xfrm>
                  <a:off x="-13127" y="4394579"/>
                  <a:ext cx="8116043" cy="2470245"/>
                </a:xfrm>
                <a:custGeom>
                  <a:avLst/>
                  <a:gdLst>
                    <a:gd name="connsiteX0" fmla="*/ 0 w 7983940"/>
                    <a:gd name="connsiteY0" fmla="*/ 0 h 2470245"/>
                    <a:gd name="connsiteX1" fmla="*/ 0 w 7983940"/>
                    <a:gd name="connsiteY1" fmla="*/ 2470245 h 2470245"/>
                    <a:gd name="connsiteX2" fmla="*/ 7983940 w 7983940"/>
                    <a:gd name="connsiteY2" fmla="*/ 2470245 h 2470245"/>
                    <a:gd name="connsiteX3" fmla="*/ 0 w 7983940"/>
                    <a:gd name="connsiteY3" fmla="*/ 0 h 2470245"/>
                    <a:gd name="connsiteX0" fmla="*/ 0 w 8031732"/>
                    <a:gd name="connsiteY0" fmla="*/ 0 h 2470245"/>
                    <a:gd name="connsiteX1" fmla="*/ 0 w 8031732"/>
                    <a:gd name="connsiteY1" fmla="*/ 2470245 h 2470245"/>
                    <a:gd name="connsiteX2" fmla="*/ 8031732 w 8031732"/>
                    <a:gd name="connsiteY2" fmla="*/ 2470245 h 2470245"/>
                    <a:gd name="connsiteX3" fmla="*/ 0 w 8031732"/>
                    <a:gd name="connsiteY3" fmla="*/ 0 h 2470245"/>
                    <a:gd name="connsiteX0" fmla="*/ 0 w 8144419"/>
                    <a:gd name="connsiteY0" fmla="*/ 0 h 2470245"/>
                    <a:gd name="connsiteX1" fmla="*/ 0 w 8144419"/>
                    <a:gd name="connsiteY1" fmla="*/ 2470245 h 2470245"/>
                    <a:gd name="connsiteX2" fmla="*/ 8144419 w 8144419"/>
                    <a:gd name="connsiteY2" fmla="*/ 2470245 h 2470245"/>
                    <a:gd name="connsiteX3" fmla="*/ 0 w 8144419"/>
                    <a:gd name="connsiteY3" fmla="*/ 0 h 2470245"/>
                  </a:gdLst>
                  <a:ahLst/>
                  <a:cxnLst>
                    <a:cxn ang="0">
                      <a:pos x="connsiteX0" y="connsiteY0"/>
                    </a:cxn>
                    <a:cxn ang="0">
                      <a:pos x="connsiteX1" y="connsiteY1"/>
                    </a:cxn>
                    <a:cxn ang="0">
                      <a:pos x="connsiteX2" y="connsiteY2"/>
                    </a:cxn>
                    <a:cxn ang="0">
                      <a:pos x="connsiteX3" y="connsiteY3"/>
                    </a:cxn>
                  </a:cxnLst>
                  <a:rect l="l" t="t" r="r" b="b"/>
                  <a:pathLst>
                    <a:path w="8144419" h="2470245">
                      <a:moveTo>
                        <a:pt x="0" y="0"/>
                      </a:moveTo>
                      <a:lnTo>
                        <a:pt x="0" y="2470245"/>
                      </a:lnTo>
                      <a:lnTo>
                        <a:pt x="8144419" y="2470245"/>
                      </a:lnTo>
                      <a:lnTo>
                        <a:pt x="0" y="0"/>
                      </a:lnTo>
                      <a:close/>
                    </a:path>
                  </a:pathLst>
                </a:custGeom>
                <a:gradFill>
                  <a:gsLst>
                    <a:gs pos="1000">
                      <a:schemeClr val="accent2"/>
                    </a:gs>
                    <a:gs pos="100000">
                      <a:schemeClr val="accent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grpSp>
        </p:gr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grpSp>
      <p:sp>
        <p:nvSpPr>
          <p:cNvPr id="19" name="Title 1"/>
          <p:cNvSpPr>
            <a:spLocks noGrp="1"/>
          </p:cNvSpPr>
          <p:nvPr>
            <p:ph type="ctrTitle" hasCustomPrompt="1"/>
          </p:nvPr>
        </p:nvSpPr>
        <p:spPr>
          <a:xfrm>
            <a:off x="383035" y="2319714"/>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smtClean="0"/>
              <a:t>Two line </a:t>
            </a:r>
            <a:br>
              <a:rPr lang="en-US" smtClean="0"/>
            </a:br>
            <a:r>
              <a:rPr lang="en-US" smtClean="0"/>
              <a:t>title here</a:t>
            </a:r>
            <a:endParaRPr lang="en-GB" dirty="0"/>
          </a:p>
        </p:txBody>
      </p:sp>
      <p:sp>
        <p:nvSpPr>
          <p:cNvPr id="20" name="Text Placeholder 5"/>
          <p:cNvSpPr>
            <a:spLocks noGrp="1"/>
          </p:cNvSpPr>
          <p:nvPr>
            <p:ph type="body" sz="quarter" idx="13" hasCustomPrompt="1"/>
          </p:nvPr>
        </p:nvSpPr>
        <p:spPr>
          <a:xfrm>
            <a:off x="395736" y="4258917"/>
            <a:ext cx="9472598" cy="864848"/>
          </a:xfrm>
          <a:prstGeom prst="rect">
            <a:avLst/>
          </a:prstGeom>
        </p:spPr>
        <p:txBody>
          <a:bodyPr lIns="0" tIns="0" rIns="0" bIns="0"/>
          <a:lstStyle>
            <a:lvl1pPr>
              <a:lnSpc>
                <a:spcPct val="90000"/>
              </a:lnSpc>
              <a:defRPr sz="2800">
                <a:solidFill>
                  <a:schemeClr val="tx1"/>
                </a:solidFill>
              </a:defRPr>
            </a:lvl1pPr>
          </a:lstStyle>
          <a:p>
            <a:pPr lvl="0"/>
            <a:r>
              <a:rPr lang="en-US" dirty="0" smtClean="0"/>
              <a:t>Title subhead/presenters names, </a:t>
            </a:r>
            <a:br>
              <a:rPr lang="en-US" dirty="0" smtClean="0"/>
            </a:br>
            <a:r>
              <a:rPr lang="en-US" dirty="0" smtClean="0"/>
              <a:t>one or two lines</a:t>
            </a:r>
            <a:endParaRPr lang="en-US" dirty="0"/>
          </a:p>
        </p:txBody>
      </p:sp>
      <p:sp>
        <p:nvSpPr>
          <p:cNvPr id="21" name="Text Placeholder 7"/>
          <p:cNvSpPr>
            <a:spLocks noGrp="1"/>
          </p:cNvSpPr>
          <p:nvPr>
            <p:ph type="body" sz="quarter" idx="10" hasCustomPrompt="1"/>
          </p:nvPr>
        </p:nvSpPr>
        <p:spPr>
          <a:xfrm>
            <a:off x="395735" y="5257800"/>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smtClean="0"/>
              <a:t>Date</a:t>
            </a:r>
            <a:endParaRPr lang="en-US"/>
          </a:p>
        </p:txBody>
      </p:sp>
    </p:spTree>
    <p:extLst>
      <p:ext uri="{BB962C8B-B14F-4D97-AF65-F5344CB8AC3E}">
        <p14:creationId xmlns:p14="http://schemas.microsoft.com/office/powerpoint/2010/main" val="399524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ver_1 line/subhead">
    <p:spTree>
      <p:nvGrpSpPr>
        <p:cNvPr id="1" name=""/>
        <p:cNvGrpSpPr/>
        <p:nvPr/>
      </p:nvGrpSpPr>
      <p:grpSpPr>
        <a:xfrm>
          <a:off x="0" y="0"/>
          <a:ext cx="0" cy="0"/>
          <a:chOff x="0" y="0"/>
          <a:chExt cx="0" cy="0"/>
        </a:xfrm>
      </p:grpSpPr>
      <p:sp>
        <p:nvSpPr>
          <p:cNvPr id="3" name="Rectangle 2"/>
          <p:cNvSpPr/>
          <p:nvPr userDrawn="1"/>
        </p:nvSpPr>
        <p:spPr>
          <a:xfrm>
            <a:off x="0" y="0"/>
            <a:ext cx="1218895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06537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a:prstGeom prst="rect">
            <a:avLst/>
          </a:prstGeom>
        </p:spPr>
        <p:txBody>
          <a:bodyPr anchor="b"/>
          <a:lstStyle>
            <a:lvl1pPr algn="ctr">
              <a:defRPr sz="5998"/>
            </a:lvl1pPr>
          </a:lstStyle>
          <a:p>
            <a:r>
              <a:rPr lang="en-US" smtClean="0"/>
              <a:t>Click to edit Master title style</a:t>
            </a:r>
            <a:endParaRPr lang="en-US"/>
          </a:p>
        </p:txBody>
      </p:sp>
      <p:sp>
        <p:nvSpPr>
          <p:cNvPr id="3" name="Subtitle 2"/>
          <p:cNvSpPr>
            <a:spLocks noGrp="1"/>
          </p:cNvSpPr>
          <p:nvPr>
            <p:ph type="subTitle" idx="1"/>
          </p:nvPr>
        </p:nvSpPr>
        <p:spPr>
          <a:xfrm>
            <a:off x="1524001" y="3602038"/>
            <a:ext cx="9144000" cy="1655762"/>
          </a:xfrm>
          <a:prstGeom prst="rect">
            <a:avLst/>
          </a:prstGeo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7FBE21D3-A5E7-4B96-BF91-794A34F5D6A9}" type="datetimeFigureOut">
              <a:rPr lang="en-US" smtClean="0">
                <a:solidFill>
                  <a:prstClr val="black">
                    <a:tint val="75000"/>
                  </a:prstClr>
                </a:solidFill>
              </a:rPr>
              <a:pPr/>
              <a:t>7/22/2015</a:t>
            </a:fld>
            <a:endParaRPr lang="en-US">
              <a:solidFill>
                <a:prstClr val="black">
                  <a:tint val="75000"/>
                </a:prstClr>
              </a:solidFill>
            </a:endParaRPr>
          </a:p>
        </p:txBody>
      </p:sp>
      <p:sp>
        <p:nvSpPr>
          <p:cNvPr id="5" name="Footer Placeholder 4"/>
          <p:cNvSpPr>
            <a:spLocks noGrp="1"/>
          </p:cNvSpPr>
          <p:nvPr>
            <p:ph type="ftr" sz="quarter" idx="11"/>
          </p:nvPr>
        </p:nvSpPr>
        <p:spPr>
          <a:xfrm>
            <a:off x="4038601" y="6356352"/>
            <a:ext cx="41148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3E2E1FB9-128C-4B4D-AF77-C9040A1B42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170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Ins="0"/>
          <a:lstStyle/>
          <a:p>
            <a:r>
              <a:rPr lang="en-US" dirty="0" smtClean="0"/>
              <a:t>Click to edit Master title style</a:t>
            </a:r>
            <a:endParaRPr lang="en-GB" dirty="0"/>
          </a:p>
        </p:txBody>
      </p:sp>
      <p:sp>
        <p:nvSpPr>
          <p:cNvPr id="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4" name="TextBox 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smtClean="0"/>
          </a:p>
        </p:txBody>
      </p:sp>
    </p:spTree>
    <p:extLst>
      <p:ext uri="{BB962C8B-B14F-4D97-AF65-F5344CB8AC3E}">
        <p14:creationId xmlns:p14="http://schemas.microsoft.com/office/powerpoint/2010/main" val="288115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2" name="Title 1"/>
          <p:cNvSpPr>
            <a:spLocks noGrp="1"/>
          </p:cNvSpPr>
          <p:nvPr>
            <p:ph type="title"/>
          </p:nvPr>
        </p:nvSpPr>
        <p:spPr>
          <a:xfrm>
            <a:off x="379412" y="381000"/>
            <a:ext cx="11425237" cy="457200"/>
          </a:xfrm>
        </p:spPr>
        <p:txBody>
          <a:bodyPr rIns="0"/>
          <a:lstStyle/>
          <a:p>
            <a:r>
              <a:rPr lang="en-US" dirty="0" smtClean="0"/>
              <a:t>Click to edit Master title style</a:t>
            </a:r>
            <a:endParaRPr lang="en-GB" dirty="0"/>
          </a:p>
        </p:txBody>
      </p:sp>
      <p:sp>
        <p:nvSpPr>
          <p:cNvPr id="5" name="Text Placeholder 4"/>
          <p:cNvSpPr>
            <a:spLocks noGrp="1"/>
          </p:cNvSpPr>
          <p:nvPr>
            <p:ph type="body" sz="quarter" idx="10"/>
          </p:nvPr>
        </p:nvSpPr>
        <p:spPr>
          <a:xfrm>
            <a:off x="381000" y="841248"/>
            <a:ext cx="11430000" cy="365760"/>
          </a:xfrm>
        </p:spPr>
        <p:txBody>
          <a:bodyPr/>
          <a:lstStyle>
            <a:lvl1pPr>
              <a:defRPr sz="2400"/>
            </a:lvl1pPr>
          </a:lstStyle>
          <a:p>
            <a:pPr lvl="0"/>
            <a:r>
              <a:rPr lang="en-US" smtClean="0"/>
              <a:t>Click to edit Master text styles</a:t>
            </a:r>
            <a:endParaRPr lang="en-US"/>
          </a:p>
        </p:txBody>
      </p:sp>
      <p:sp>
        <p:nvSpPr>
          <p:cNvPr id="4"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6" name="TextBox 5"/>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smtClean="0"/>
          </a:p>
        </p:txBody>
      </p:sp>
    </p:spTree>
    <p:extLst>
      <p:ext uri="{BB962C8B-B14F-4D97-AF65-F5344CB8AC3E}">
        <p14:creationId xmlns:p14="http://schemas.microsoft.com/office/powerpoint/2010/main" val="293954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822960"/>
          </a:xfrm>
        </p:spPr>
        <p:txBody>
          <a:bodyPr/>
          <a:lstStyle/>
          <a:p>
            <a:r>
              <a:rPr lang="en-US" dirty="0" smtClean="0"/>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smtClean="0"/>
          </a:p>
        </p:txBody>
      </p:sp>
    </p:spTree>
    <p:extLst>
      <p:ext uri="{BB962C8B-B14F-4D97-AF65-F5344CB8AC3E}">
        <p14:creationId xmlns:p14="http://schemas.microsoft.com/office/powerpoint/2010/main" val="200213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dirty="0" smtClean="0"/>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smtClean="0"/>
              <a:t>Click to edit Master text styles</a:t>
            </a:r>
            <a:endParaRPr lang="en-US"/>
          </a:p>
        </p:txBody>
      </p:sp>
      <p:sp>
        <p:nvSpPr>
          <p:cNvPr id="7"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8" name="TextBox 7"/>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smtClean="0"/>
          </a:p>
        </p:txBody>
      </p:sp>
    </p:spTree>
    <p:extLst>
      <p:ext uri="{BB962C8B-B14F-4D97-AF65-F5344CB8AC3E}">
        <p14:creationId xmlns:p14="http://schemas.microsoft.com/office/powerpoint/2010/main" val="185023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1425237" cy="821373"/>
          </a:xfrm>
        </p:spPr>
        <p:txBody>
          <a:bodyPr/>
          <a:lstStyle/>
          <a:p>
            <a:r>
              <a:rPr lang="en-US" smtClean="0"/>
              <a:t>Click to edit Master title style</a:t>
            </a:r>
            <a:endParaRPr lang="en-GB" dirty="0"/>
          </a:p>
        </p:txBody>
      </p:sp>
      <p:sp>
        <p:nvSpPr>
          <p:cNvPr id="5"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4"/>
          <p:cNvSpPr>
            <a:spLocks noGrp="1"/>
          </p:cNvSpPr>
          <p:nvPr>
            <p:ph sz="quarter" idx="14"/>
          </p:nvPr>
        </p:nvSpPr>
        <p:spPr>
          <a:xfrm>
            <a:off x="4187952" y="1295401"/>
            <a:ext cx="3803904" cy="4953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4"/>
          <p:cNvSpPr>
            <a:spLocks noGrp="1"/>
          </p:cNvSpPr>
          <p:nvPr>
            <p:ph sz="quarter" idx="15"/>
          </p:nvPr>
        </p:nvSpPr>
        <p:spPr>
          <a:xfrm>
            <a:off x="8010144" y="1295401"/>
            <a:ext cx="3794760" cy="4953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7" name="TextBox 6"/>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smtClean="0"/>
          </a:p>
        </p:txBody>
      </p:sp>
    </p:spTree>
    <p:extLst>
      <p:ext uri="{BB962C8B-B14F-4D97-AF65-F5344CB8AC3E}">
        <p14:creationId xmlns:p14="http://schemas.microsoft.com/office/powerpoint/2010/main" val="76734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1425237" cy="457200"/>
          </a:xfrm>
        </p:spPr>
        <p:txBody>
          <a:bodyPr/>
          <a:lstStyle/>
          <a:p>
            <a:r>
              <a:rPr lang="en-US" dirty="0" smtClean="0"/>
              <a:t>Click to edit Master title style</a:t>
            </a:r>
            <a:endParaRPr lang="en-GB" dirty="0"/>
          </a:p>
        </p:txBody>
      </p:sp>
      <p:sp>
        <p:nvSpPr>
          <p:cNvPr id="6" name="Text Placeholder 4"/>
          <p:cNvSpPr>
            <a:spLocks noGrp="1"/>
          </p:cNvSpPr>
          <p:nvPr>
            <p:ph type="body" sz="quarter" idx="10"/>
          </p:nvPr>
        </p:nvSpPr>
        <p:spPr>
          <a:xfrm>
            <a:off x="384048" y="841248"/>
            <a:ext cx="11430000" cy="365760"/>
          </a:xfrm>
        </p:spPr>
        <p:txBody>
          <a:bodyPr/>
          <a:lstStyle>
            <a:lvl1pPr>
              <a:defRPr sz="2400"/>
            </a:lvl1pPr>
          </a:lstStyle>
          <a:p>
            <a:pPr lvl="0"/>
            <a:r>
              <a:rPr lang="en-US" smtClean="0"/>
              <a:t>Click to edit Master text styles</a:t>
            </a:r>
            <a:endParaRPr lang="en-US"/>
          </a:p>
        </p:txBody>
      </p:sp>
      <p:sp>
        <p:nvSpPr>
          <p:cNvPr id="7"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mn-lt"/>
                <a:ea typeface="+mj-ea"/>
                <a:cs typeface="+mj-cs"/>
              </a:rPr>
              <a:t>Click to edit Master text styles</a:t>
            </a:r>
          </a:p>
          <a:p>
            <a:pPr marL="182563" marR="0" lvl="1"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357188" marR="0" lvl="2"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Third level</a:t>
            </a:r>
          </a:p>
          <a:p>
            <a:pPr marL="539750" marR="0" lvl="3"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Fourth level</a:t>
            </a:r>
          </a:p>
          <a:p>
            <a:pPr marL="714375" marR="0" lvl="4"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Content Placeholder 4"/>
          <p:cNvSpPr>
            <a:spLocks noGrp="1"/>
          </p:cNvSpPr>
          <p:nvPr>
            <p:ph sz="quarter" idx="14"/>
          </p:nvPr>
        </p:nvSpPr>
        <p:spPr>
          <a:xfrm>
            <a:off x="4187952" y="1295401"/>
            <a:ext cx="3803904" cy="4953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4"/>
          <p:cNvSpPr>
            <a:spLocks noGrp="1"/>
          </p:cNvSpPr>
          <p:nvPr>
            <p:ph sz="quarter" idx="15"/>
          </p:nvPr>
        </p:nvSpPr>
        <p:spPr>
          <a:xfrm>
            <a:off x="8010144" y="1295401"/>
            <a:ext cx="3794760" cy="4953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11" name="TextBox 10"/>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smtClean="0"/>
          </a:p>
        </p:txBody>
      </p:sp>
    </p:spTree>
    <p:extLst>
      <p:ext uri="{BB962C8B-B14F-4D97-AF65-F5344CB8AC3E}">
        <p14:creationId xmlns:p14="http://schemas.microsoft.com/office/powerpoint/2010/main" val="395902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Message">
    <p:spTree>
      <p:nvGrpSpPr>
        <p:cNvPr id="1" name=""/>
        <p:cNvGrpSpPr/>
        <p:nvPr/>
      </p:nvGrpSpPr>
      <p:grpSpPr>
        <a:xfrm>
          <a:off x="0" y="0"/>
          <a:ext cx="0" cy="0"/>
          <a:chOff x="0" y="0"/>
          <a:chExt cx="0" cy="0"/>
        </a:xfrm>
      </p:grpSpPr>
      <p:sp>
        <p:nvSpPr>
          <p:cNvPr id="5" name="Content Placeholder 4"/>
          <p:cNvSpPr>
            <a:spLocks noGrp="1"/>
          </p:cNvSpPr>
          <p:nvPr>
            <p:ph sz="quarter" idx="15"/>
          </p:nvPr>
        </p:nvSpPr>
        <p:spPr>
          <a:xfrm>
            <a:off x="379410" y="1298448"/>
            <a:ext cx="11431590" cy="4956048"/>
          </a:xfrm>
        </p:spPr>
        <p:txBody>
          <a:bodyPr/>
          <a:lstStyle>
            <a:lvl1pPr>
              <a:lnSpc>
                <a:spcPct val="90000"/>
              </a:lnSpc>
              <a:defRPr sz="4800">
                <a:latin typeface="+mj-lt"/>
              </a:defRPr>
            </a:lvl1pPr>
            <a:lvl2pPr>
              <a:defRPr sz="4400">
                <a:latin typeface="+mj-lt"/>
              </a:defRPr>
            </a:lvl2pPr>
            <a:lvl3pPr>
              <a:defRPr sz="4000">
                <a:latin typeface="+mj-lt"/>
              </a:defRPr>
            </a:lvl3pPr>
            <a:lvl4pPr>
              <a:defRPr sz="3600">
                <a:latin typeface="+mj-lt"/>
              </a:defRPr>
            </a:lvl4pPr>
            <a:lvl5pPr>
              <a:defRPr sz="3200">
                <a:latin typeface="+mj-lt"/>
              </a:defRPr>
            </a:lvl5pPr>
          </a:lstStyle>
          <a:p>
            <a:pPr lvl="0"/>
            <a:r>
              <a:rPr lang="en-US" dirty="0" smtClean="0"/>
              <a:t>Click to edit Master </a:t>
            </a:r>
            <a:r>
              <a:rPr lang="en-US" smtClean="0"/>
              <a:t>text styles</a:t>
            </a:r>
            <a:endParaRPr lang="en-US" dirty="0" smtClean="0"/>
          </a:p>
        </p:txBody>
      </p:sp>
      <p:sp>
        <p:nvSpPr>
          <p:cNvPr id="3" name="Freeform 5"/>
          <p:cNvSpPr>
            <a:spLocks noEditPoints="1"/>
          </p:cNvSpPr>
          <p:nvPr userDrawn="1"/>
        </p:nvSpPr>
        <p:spPr bwMode="auto">
          <a:xfrm>
            <a:off x="5913041" y="6475413"/>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endParaRPr lang="en-GB"/>
          </a:p>
        </p:txBody>
      </p:sp>
      <p:sp>
        <p:nvSpPr>
          <p:cNvPr id="4" name="TextBox 3"/>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dirty="0" err="1" smtClean="0"/>
          </a:p>
        </p:txBody>
      </p:sp>
    </p:spTree>
    <p:extLst>
      <p:ext uri="{BB962C8B-B14F-4D97-AF65-F5344CB8AC3E}">
        <p14:creationId xmlns:p14="http://schemas.microsoft.com/office/powerpoint/2010/main" val="133070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412" y="381000"/>
            <a:ext cx="11425237" cy="822960"/>
          </a:xfrm>
          <a:prstGeom prst="rect">
            <a:avLst/>
          </a:prstGeom>
        </p:spPr>
        <p:txBody>
          <a:bodyPr vert="horz" wrap="square"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79412" y="1295400"/>
            <a:ext cx="11425236" cy="4953000"/>
          </a:xfrm>
          <a:prstGeom prst="rect">
            <a:avLst/>
          </a:prstGeom>
        </p:spPr>
        <p:txBody>
          <a:bodyPr vert="horz" wrap="square" lIns="0" tIns="0" rIns="18000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152200900"/>
      </p:ext>
    </p:extLst>
  </p:cSld>
  <p:clrMap bg1="lt1" tx1="dk1" bg2="lt2" tx2="dk2" accent1="accent1" accent2="accent2" accent3="accent3" accent4="accent4" accent5="accent5" accent6="accent6" hlink="hlink" folHlink="folHlink"/>
  <p:sldLayoutIdLst>
    <p:sldLayoutId id="2147483664" r:id="rId1"/>
    <p:sldLayoutId id="2147483750" r:id="rId2"/>
    <p:sldLayoutId id="2147483666" r:id="rId3"/>
    <p:sldLayoutId id="2147483749" r:id="rId4"/>
    <p:sldLayoutId id="2147483727" r:id="rId5"/>
    <p:sldLayoutId id="2147483751" r:id="rId6"/>
    <p:sldLayoutId id="2147483671" r:id="rId7"/>
    <p:sldLayoutId id="2147483752" r:id="rId8"/>
    <p:sldLayoutId id="2147483728" r:id="rId9"/>
    <p:sldLayoutId id="2147483673" r:id="rId10"/>
    <p:sldLayoutId id="2147483672" r:id="rId11"/>
    <p:sldLayoutId id="2147483674" r:id="rId12"/>
    <p:sldLayoutId id="2147483676" r:id="rId13"/>
    <p:sldLayoutId id="2147483729" r:id="rId14"/>
    <p:sldLayoutId id="2147483675" r:id="rId15"/>
    <p:sldLayoutId id="2147483667" r:id="rId16"/>
    <p:sldLayoutId id="2147483663" r:id="rId17"/>
    <p:sldLayoutId id="2147483753" r:id="rId18"/>
    <p:sldLayoutId id="2147483748" r:id="rId19"/>
    <p:sldLayoutId id="2147483794" r:id="rId20"/>
    <p:sldLayoutId id="2147483796" r:id="rId21"/>
    <p:sldLayoutId id="2147483797" r:id="rId22"/>
    <p:sldLayoutId id="2147483798"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88" userDrawn="1">
          <p15:clr>
            <a:srgbClr val="F26B43"/>
          </p15:clr>
        </p15:guide>
        <p15:guide id="2" pos="3840" userDrawn="1">
          <p15:clr>
            <a:srgbClr val="F26B43"/>
          </p15:clr>
        </p15:guide>
        <p15:guide id="3" pos="2640" userDrawn="1">
          <p15:clr>
            <a:srgbClr val="F26B43"/>
          </p15:clr>
        </p15:guide>
        <p15:guide id="4" pos="1440" userDrawn="1">
          <p15:clr>
            <a:srgbClr val="F26B43"/>
          </p15:clr>
        </p15:guide>
        <p15:guide id="5" pos="240" userDrawn="1">
          <p15:clr>
            <a:srgbClr val="F26B43"/>
          </p15:clr>
        </p15:guide>
        <p15:guide id="6" pos="5040" userDrawn="1">
          <p15:clr>
            <a:srgbClr val="F26B43"/>
          </p15:clr>
        </p15:guide>
        <p15:guide id="7" pos="6240" userDrawn="1">
          <p15:clr>
            <a:srgbClr val="F26B43"/>
          </p15:clr>
        </p15:guide>
        <p15:guide id="8" pos="7440" userDrawn="1">
          <p15:clr>
            <a:srgbClr val="F26B43"/>
          </p15:clr>
        </p15:guide>
        <p15:guide id="9" orient="horz" pos="1474" userDrawn="1">
          <p15:clr>
            <a:srgbClr val="F26B43"/>
          </p15:clr>
        </p15:guide>
        <p15:guide id="10" orient="horz" pos="840" userDrawn="1">
          <p15:clr>
            <a:srgbClr val="F26B43"/>
          </p15:clr>
        </p15:guide>
        <p15:guide id="11" orient="horz" pos="240" userDrawn="1">
          <p15:clr>
            <a:srgbClr val="F26B43"/>
          </p15:clr>
        </p15:guide>
        <p15:guide id="12" orient="horz" pos="2696" userDrawn="1">
          <p15:clr>
            <a:srgbClr val="F26B43"/>
          </p15:clr>
        </p15:guide>
        <p15:guide id="14" orient="horz" pos="4080" userDrawn="1">
          <p15:clr>
            <a:srgbClr val="F26B43"/>
          </p15:clr>
        </p15:guide>
        <p15:guide id="15" orient="horz" pos="3936" userDrawn="1">
          <p15:clr>
            <a:srgbClr val="F26B43"/>
          </p15:clr>
        </p15:guide>
        <p15:guide id="17" pos="5034" userDrawn="1">
          <p15:clr>
            <a:srgbClr val="F26B43"/>
          </p15:clr>
        </p15:guide>
        <p15:guide id="18" orient="horz" pos="3312" userDrawn="1">
          <p15:clr>
            <a:srgbClr val="F26B43"/>
          </p15:clr>
        </p15:guide>
        <p15:guide id="19" orient="horz" pos="2702" userDrawn="1">
          <p15:clr>
            <a:srgbClr val="F26B43"/>
          </p15:clr>
        </p15:guide>
        <p15:guide id="21" pos="2634" userDrawn="1">
          <p15:clr>
            <a:srgbClr val="F26B43"/>
          </p15:clr>
        </p15:guide>
        <p15:guide id="22" pos="5046" userDrawn="1">
          <p15:clr>
            <a:srgbClr val="F26B43"/>
          </p15:clr>
        </p15:guide>
        <p15:guide id="23" orient="horz" pos="1468" userDrawn="1">
          <p15:clr>
            <a:srgbClr val="F26B43"/>
          </p15:clr>
        </p15:guide>
        <p15:guide id="25" orient="horz" pos="1480" userDrawn="1">
          <p15:clr>
            <a:srgbClr val="F26B43"/>
          </p15:clr>
        </p15:guide>
        <p15:guide id="26" orient="horz" pos="2706" userDrawn="1">
          <p15:clr>
            <a:srgbClr val="F26B43"/>
          </p15:clr>
        </p15:guide>
        <p15:guide id="27" pos="2648" userDrawn="1">
          <p15:clr>
            <a:srgbClr val="F26B43"/>
          </p15:clr>
        </p15:guide>
        <p15:guide id="28" orient="horz" pos="576" userDrawn="1">
          <p15:clr>
            <a:srgbClr val="FBAE4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hyperlink" Target="Micro%20Brand%2030%20Anthem%20h264.mp4"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p:cNvPicPr>
          <p:nvPr/>
        </p:nvPicPr>
        <p:blipFill rotWithShape="1">
          <a:blip r:embed="rId3" cstate="email">
            <a:extLst>
              <a:ext uri="{28A0092B-C50C-407E-A947-70E740481C1C}">
                <a14:useLocalDpi xmlns:a14="http://schemas.microsoft.com/office/drawing/2010/main"/>
              </a:ext>
            </a:extLst>
          </a:blip>
          <a:srcRect/>
          <a:stretch/>
        </p:blipFill>
        <p:spPr>
          <a:xfrm flipH="1">
            <a:off x="3048" y="0"/>
            <a:ext cx="12188952" cy="6858000"/>
          </a:xfrm>
          <a:prstGeom prst="rect">
            <a:avLst/>
          </a:prstGeom>
        </p:spPr>
      </p:pic>
      <p:grpSp>
        <p:nvGrpSpPr>
          <p:cNvPr id="24" name="Group 23"/>
          <p:cNvGrpSpPr/>
          <p:nvPr/>
        </p:nvGrpSpPr>
        <p:grpSpPr>
          <a:xfrm>
            <a:off x="-33249" y="-14748"/>
            <a:ext cx="8153324" cy="6872748"/>
            <a:chOff x="-33249" y="-14748"/>
            <a:chExt cx="8153324" cy="6858000"/>
          </a:xfrm>
        </p:grpSpPr>
        <p:grpSp>
          <p:nvGrpSpPr>
            <p:cNvPr id="25" name="Group 24"/>
            <p:cNvGrpSpPr/>
            <p:nvPr userDrawn="1"/>
          </p:nvGrpSpPr>
          <p:grpSpPr>
            <a:xfrm>
              <a:off x="-33249" y="-14748"/>
              <a:ext cx="8153324" cy="6858000"/>
              <a:chOff x="-33249" y="-14748"/>
              <a:chExt cx="8153324" cy="6887495"/>
            </a:xfrm>
          </p:grpSpPr>
          <p:sp>
            <p:nvSpPr>
              <p:cNvPr id="27" name="Freeform 26"/>
              <p:cNvSpPr/>
              <p:nvPr userDrawn="1"/>
            </p:nvSpPr>
            <p:spPr>
              <a:xfrm>
                <a:off x="14749" y="-14748"/>
                <a:ext cx="8052620" cy="6858000"/>
              </a:xfrm>
              <a:custGeom>
                <a:avLst/>
                <a:gdLst>
                  <a:gd name="connsiteX0" fmla="*/ 0 w 8155858"/>
                  <a:gd name="connsiteY0" fmla="*/ 0 h 6902245"/>
                  <a:gd name="connsiteX1" fmla="*/ 4100052 w 8155858"/>
                  <a:gd name="connsiteY1" fmla="*/ 14748 h 6902245"/>
                  <a:gd name="connsiteX2" fmla="*/ 8155858 w 8155858"/>
                  <a:gd name="connsiteY2" fmla="*/ 6902245 h 6902245"/>
                  <a:gd name="connsiteX3" fmla="*/ 0 w 8155858"/>
                  <a:gd name="connsiteY3" fmla="*/ 6902245 h 6902245"/>
                  <a:gd name="connsiteX4" fmla="*/ 0 w 8155858"/>
                  <a:gd name="connsiteY4" fmla="*/ 0 h 6902245"/>
                  <a:gd name="connsiteX0" fmla="*/ 0 w 8155858"/>
                  <a:gd name="connsiteY0" fmla="*/ 0 h 6902245"/>
                  <a:gd name="connsiteX1" fmla="*/ 4026310 w 8155858"/>
                  <a:gd name="connsiteY1" fmla="*/ 0 h 6902245"/>
                  <a:gd name="connsiteX2" fmla="*/ 8155858 w 8155858"/>
                  <a:gd name="connsiteY2" fmla="*/ 6902245 h 6902245"/>
                  <a:gd name="connsiteX3" fmla="*/ 0 w 8155858"/>
                  <a:gd name="connsiteY3" fmla="*/ 6902245 h 6902245"/>
                  <a:gd name="connsiteX4" fmla="*/ 0 w 8155858"/>
                  <a:gd name="connsiteY4" fmla="*/ 0 h 6902245"/>
                  <a:gd name="connsiteX0" fmla="*/ 353961 w 8155858"/>
                  <a:gd name="connsiteY0" fmla="*/ 0 h 6902245"/>
                  <a:gd name="connsiteX1" fmla="*/ 4026310 w 8155858"/>
                  <a:gd name="connsiteY1" fmla="*/ 0 h 6902245"/>
                  <a:gd name="connsiteX2" fmla="*/ 8155858 w 8155858"/>
                  <a:gd name="connsiteY2" fmla="*/ 6902245 h 6902245"/>
                  <a:gd name="connsiteX3" fmla="*/ 0 w 8155858"/>
                  <a:gd name="connsiteY3" fmla="*/ 6902245 h 6902245"/>
                  <a:gd name="connsiteX4" fmla="*/ 353961 w 8155858"/>
                  <a:gd name="connsiteY4" fmla="*/ 0 h 6902245"/>
                  <a:gd name="connsiteX0" fmla="*/ 44245 w 8155858"/>
                  <a:gd name="connsiteY0" fmla="*/ 0 h 6902245"/>
                  <a:gd name="connsiteX1" fmla="*/ 4026310 w 8155858"/>
                  <a:gd name="connsiteY1" fmla="*/ 0 h 6902245"/>
                  <a:gd name="connsiteX2" fmla="*/ 8155858 w 8155858"/>
                  <a:gd name="connsiteY2" fmla="*/ 6902245 h 6902245"/>
                  <a:gd name="connsiteX3" fmla="*/ 0 w 8155858"/>
                  <a:gd name="connsiteY3" fmla="*/ 6902245 h 6902245"/>
                  <a:gd name="connsiteX4" fmla="*/ 44245 w 8155858"/>
                  <a:gd name="connsiteY4" fmla="*/ 0 h 6902245"/>
                  <a:gd name="connsiteX0" fmla="*/ 14748 w 8126361"/>
                  <a:gd name="connsiteY0" fmla="*/ 0 h 6902245"/>
                  <a:gd name="connsiteX1" fmla="*/ 3996813 w 8126361"/>
                  <a:gd name="connsiteY1" fmla="*/ 0 h 6902245"/>
                  <a:gd name="connsiteX2" fmla="*/ 8126361 w 8126361"/>
                  <a:gd name="connsiteY2" fmla="*/ 6902245 h 6902245"/>
                  <a:gd name="connsiteX3" fmla="*/ 0 w 8126361"/>
                  <a:gd name="connsiteY3" fmla="*/ 6887497 h 6902245"/>
                  <a:gd name="connsiteX4" fmla="*/ 14748 w 8126361"/>
                  <a:gd name="connsiteY4" fmla="*/ 0 h 6902245"/>
                  <a:gd name="connsiteX0" fmla="*/ 0 w 8111613"/>
                  <a:gd name="connsiteY0" fmla="*/ 0 h 6902245"/>
                  <a:gd name="connsiteX1" fmla="*/ 3982065 w 8111613"/>
                  <a:gd name="connsiteY1" fmla="*/ 0 h 6902245"/>
                  <a:gd name="connsiteX2" fmla="*/ 8111613 w 8111613"/>
                  <a:gd name="connsiteY2" fmla="*/ 6902245 h 6902245"/>
                  <a:gd name="connsiteX3" fmla="*/ 855407 w 8111613"/>
                  <a:gd name="connsiteY3" fmla="*/ 6297561 h 6902245"/>
                  <a:gd name="connsiteX4" fmla="*/ 0 w 8111613"/>
                  <a:gd name="connsiteY4" fmla="*/ 0 h 6902245"/>
                  <a:gd name="connsiteX0" fmla="*/ 0 w 8111613"/>
                  <a:gd name="connsiteY0" fmla="*/ 0 h 6902245"/>
                  <a:gd name="connsiteX1" fmla="*/ 3982065 w 8111613"/>
                  <a:gd name="connsiteY1" fmla="*/ 0 h 6902245"/>
                  <a:gd name="connsiteX2" fmla="*/ 8111613 w 8111613"/>
                  <a:gd name="connsiteY2" fmla="*/ 6902245 h 6902245"/>
                  <a:gd name="connsiteX3" fmla="*/ 1 w 8111613"/>
                  <a:gd name="connsiteY3" fmla="*/ 6858000 h 6902245"/>
                  <a:gd name="connsiteX4" fmla="*/ 0 w 8111613"/>
                  <a:gd name="connsiteY4" fmla="*/ 0 h 6902245"/>
                  <a:gd name="connsiteX0" fmla="*/ 0 w 7934633"/>
                  <a:gd name="connsiteY0" fmla="*/ 0 h 6858000"/>
                  <a:gd name="connsiteX1" fmla="*/ 3982065 w 7934633"/>
                  <a:gd name="connsiteY1" fmla="*/ 0 h 6858000"/>
                  <a:gd name="connsiteX2" fmla="*/ 7934633 w 7934633"/>
                  <a:gd name="connsiteY2" fmla="*/ 6828503 h 6858000"/>
                  <a:gd name="connsiteX3" fmla="*/ 1 w 7934633"/>
                  <a:gd name="connsiteY3" fmla="*/ 6858000 h 6858000"/>
                  <a:gd name="connsiteX4" fmla="*/ 0 w 7934633"/>
                  <a:gd name="connsiteY4" fmla="*/ 0 h 6858000"/>
                  <a:gd name="connsiteX0" fmla="*/ 0 w 8052620"/>
                  <a:gd name="connsiteY0" fmla="*/ 0 h 6858000"/>
                  <a:gd name="connsiteX1" fmla="*/ 3982065 w 8052620"/>
                  <a:gd name="connsiteY1" fmla="*/ 0 h 6858000"/>
                  <a:gd name="connsiteX2" fmla="*/ 8052620 w 8052620"/>
                  <a:gd name="connsiteY2" fmla="*/ 6858000 h 6858000"/>
                  <a:gd name="connsiteX3" fmla="*/ 1 w 8052620"/>
                  <a:gd name="connsiteY3" fmla="*/ 6858000 h 6858000"/>
                  <a:gd name="connsiteX4" fmla="*/ 0 w 805262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2620" h="6858000">
                    <a:moveTo>
                      <a:pt x="0" y="0"/>
                    </a:moveTo>
                    <a:lnTo>
                      <a:pt x="3982065" y="0"/>
                    </a:lnTo>
                    <a:lnTo>
                      <a:pt x="8052620" y="6858000"/>
                    </a:lnTo>
                    <a:lnTo>
                      <a:pt x="1" y="6858000"/>
                    </a:lnTo>
                    <a:cubicBezTo>
                      <a:pt x="1" y="4572000"/>
                      <a:pt x="0" y="2286000"/>
                      <a:pt x="0" y="0"/>
                    </a:cubicBezTo>
                    <a:close/>
                  </a:path>
                </a:pathLst>
              </a:custGeom>
              <a:solidFill>
                <a:srgbClr val="00C8E6"/>
              </a:solidFill>
              <a:ln w="12700" cap="flat" cmpd="sng" algn="ctr">
                <a:noFill/>
                <a:prstDash val="solid"/>
                <a:miter lim="800000"/>
              </a:ln>
              <a:effectLst/>
            </p:spPr>
            <p:txBody>
              <a:bodyPr lIns="180000" tIns="180000" rIns="180000" bIns="180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FFFFFF"/>
                  </a:solidFill>
                  <a:effectLst/>
                  <a:uLnTx/>
                  <a:uFillTx/>
                  <a:latin typeface="3M Circular TT Book"/>
                  <a:ea typeface="+mn-ea"/>
                  <a:cs typeface="+mn-cs"/>
                </a:endParaRPr>
              </a:p>
            </p:txBody>
          </p:sp>
          <p:grpSp>
            <p:nvGrpSpPr>
              <p:cNvPr id="28" name="Group 27"/>
              <p:cNvGrpSpPr/>
              <p:nvPr userDrawn="1"/>
            </p:nvGrpSpPr>
            <p:grpSpPr>
              <a:xfrm>
                <a:off x="-33249" y="-1878"/>
                <a:ext cx="8153324" cy="6874625"/>
                <a:chOff x="-33249" y="-1878"/>
                <a:chExt cx="8153324" cy="6874625"/>
              </a:xfrm>
            </p:grpSpPr>
            <p:sp>
              <p:nvSpPr>
                <p:cNvPr id="29" name="Freeform 28"/>
                <p:cNvSpPr/>
                <p:nvPr userDrawn="1"/>
              </p:nvSpPr>
              <p:spPr>
                <a:xfrm>
                  <a:off x="-33249" y="-1878"/>
                  <a:ext cx="8153324" cy="6874625"/>
                </a:xfrm>
                <a:custGeom>
                  <a:avLst/>
                  <a:gdLst>
                    <a:gd name="connsiteX0" fmla="*/ 4217158 w 7942997"/>
                    <a:gd name="connsiteY0" fmla="*/ 0 h 6905768"/>
                    <a:gd name="connsiteX1" fmla="*/ 0 w 7942997"/>
                    <a:gd name="connsiteY1" fmla="*/ 4421875 h 6905768"/>
                    <a:gd name="connsiteX2" fmla="*/ 7942997 w 7942997"/>
                    <a:gd name="connsiteY2" fmla="*/ 6905768 h 6905768"/>
                    <a:gd name="connsiteX3" fmla="*/ 4217158 w 7942997"/>
                    <a:gd name="connsiteY3" fmla="*/ 0 h 6905768"/>
                    <a:gd name="connsiteX0" fmla="*/ 4217158 w 8106770"/>
                    <a:gd name="connsiteY0" fmla="*/ 0 h 6659133"/>
                    <a:gd name="connsiteX1" fmla="*/ 0 w 8106770"/>
                    <a:gd name="connsiteY1" fmla="*/ 4421875 h 6659133"/>
                    <a:gd name="connsiteX2" fmla="*/ 8106770 w 8106770"/>
                    <a:gd name="connsiteY2" fmla="*/ 6659133 h 6659133"/>
                    <a:gd name="connsiteX3" fmla="*/ 4217158 w 8106770"/>
                    <a:gd name="connsiteY3" fmla="*/ 0 h 6659133"/>
                    <a:gd name="connsiteX0" fmla="*/ 4217158 w 7956645"/>
                    <a:gd name="connsiteY0" fmla="*/ 0 h 6892066"/>
                    <a:gd name="connsiteX1" fmla="*/ 0 w 7956645"/>
                    <a:gd name="connsiteY1" fmla="*/ 4421875 h 6892066"/>
                    <a:gd name="connsiteX2" fmla="*/ 7956645 w 7956645"/>
                    <a:gd name="connsiteY2" fmla="*/ 6892066 h 6892066"/>
                    <a:gd name="connsiteX3" fmla="*/ 4217158 w 7956645"/>
                    <a:gd name="connsiteY3" fmla="*/ 0 h 6892066"/>
                    <a:gd name="connsiteX0" fmla="*/ 4217158 w 8290020"/>
                    <a:gd name="connsiteY0" fmla="*/ 0 h 6174856"/>
                    <a:gd name="connsiteX1" fmla="*/ 0 w 8290020"/>
                    <a:gd name="connsiteY1" fmla="*/ 4421875 h 6174856"/>
                    <a:gd name="connsiteX2" fmla="*/ 8290020 w 8290020"/>
                    <a:gd name="connsiteY2" fmla="*/ 6174856 h 6174856"/>
                    <a:gd name="connsiteX3" fmla="*/ 4217158 w 8290020"/>
                    <a:gd name="connsiteY3" fmla="*/ 0 h 6174856"/>
                    <a:gd name="connsiteX0" fmla="*/ 4217158 w 7975695"/>
                    <a:gd name="connsiteY0" fmla="*/ 0 h 6901629"/>
                    <a:gd name="connsiteX1" fmla="*/ 0 w 7975695"/>
                    <a:gd name="connsiteY1" fmla="*/ 4421875 h 6901629"/>
                    <a:gd name="connsiteX2" fmla="*/ 7975695 w 7975695"/>
                    <a:gd name="connsiteY2" fmla="*/ 6901629 h 6901629"/>
                    <a:gd name="connsiteX3" fmla="*/ 4217158 w 7975695"/>
                    <a:gd name="connsiteY3" fmla="*/ 0 h 6901629"/>
                    <a:gd name="connsiteX0" fmla="*/ 4217158 w 8120074"/>
                    <a:gd name="connsiteY0" fmla="*/ 0 h 6933917"/>
                    <a:gd name="connsiteX1" fmla="*/ 0 w 8120074"/>
                    <a:gd name="connsiteY1" fmla="*/ 4421875 h 6933917"/>
                    <a:gd name="connsiteX2" fmla="*/ 8120074 w 8120074"/>
                    <a:gd name="connsiteY2" fmla="*/ 6933917 h 6933917"/>
                    <a:gd name="connsiteX3" fmla="*/ 4217158 w 8120074"/>
                    <a:gd name="connsiteY3" fmla="*/ 0 h 6933917"/>
                    <a:gd name="connsiteX0" fmla="*/ 4034278 w 8120074"/>
                    <a:gd name="connsiteY0" fmla="*/ 0 h 6933917"/>
                    <a:gd name="connsiteX1" fmla="*/ 0 w 8120074"/>
                    <a:gd name="connsiteY1" fmla="*/ 4421875 h 6933917"/>
                    <a:gd name="connsiteX2" fmla="*/ 8120074 w 8120074"/>
                    <a:gd name="connsiteY2" fmla="*/ 6933917 h 6933917"/>
                    <a:gd name="connsiteX3" fmla="*/ 4034278 w 8120074"/>
                    <a:gd name="connsiteY3" fmla="*/ 0 h 6933917"/>
                    <a:gd name="connsiteX0" fmla="*/ 4067528 w 8153324"/>
                    <a:gd name="connsiteY0" fmla="*/ 0 h 6933917"/>
                    <a:gd name="connsiteX1" fmla="*/ 0 w 8153324"/>
                    <a:gd name="connsiteY1" fmla="*/ 4589970 h 6933917"/>
                    <a:gd name="connsiteX2" fmla="*/ 8153324 w 8153324"/>
                    <a:gd name="connsiteY2" fmla="*/ 6933917 h 6933917"/>
                    <a:gd name="connsiteX3" fmla="*/ 4067528 w 8153324"/>
                    <a:gd name="connsiteY3" fmla="*/ 0 h 6933917"/>
                    <a:gd name="connsiteX0" fmla="*/ 4067528 w 8153324"/>
                    <a:gd name="connsiteY0" fmla="*/ 0 h 6950726"/>
                    <a:gd name="connsiteX1" fmla="*/ 0 w 8153324"/>
                    <a:gd name="connsiteY1" fmla="*/ 4606779 h 6950726"/>
                    <a:gd name="connsiteX2" fmla="*/ 8153324 w 8153324"/>
                    <a:gd name="connsiteY2" fmla="*/ 6950726 h 6950726"/>
                    <a:gd name="connsiteX3" fmla="*/ 4067528 w 8153324"/>
                    <a:gd name="connsiteY3" fmla="*/ 0 h 6950726"/>
                  </a:gdLst>
                  <a:ahLst/>
                  <a:cxnLst>
                    <a:cxn ang="0">
                      <a:pos x="connsiteX0" y="connsiteY0"/>
                    </a:cxn>
                    <a:cxn ang="0">
                      <a:pos x="connsiteX1" y="connsiteY1"/>
                    </a:cxn>
                    <a:cxn ang="0">
                      <a:pos x="connsiteX2" y="connsiteY2"/>
                    </a:cxn>
                    <a:cxn ang="0">
                      <a:pos x="connsiteX3" y="connsiteY3"/>
                    </a:cxn>
                  </a:cxnLst>
                  <a:rect l="l" t="t" r="r" b="b"/>
                  <a:pathLst>
                    <a:path w="8153324" h="6950726">
                      <a:moveTo>
                        <a:pt x="4067528" y="0"/>
                      </a:moveTo>
                      <a:lnTo>
                        <a:pt x="0" y="4606779"/>
                      </a:lnTo>
                      <a:lnTo>
                        <a:pt x="8153324" y="6950726"/>
                      </a:lnTo>
                      <a:lnTo>
                        <a:pt x="4067528" y="0"/>
                      </a:lnTo>
                      <a:close/>
                    </a:path>
                  </a:pathLst>
                </a:custGeom>
                <a:gradFill>
                  <a:gsLst>
                    <a:gs pos="0">
                      <a:srgbClr val="003CE6"/>
                    </a:gs>
                    <a:gs pos="100000">
                      <a:srgbClr val="00C8E6"/>
                    </a:gs>
                  </a:gsLst>
                  <a:lin ang="4800000" scaled="0"/>
                </a:gradFill>
                <a:ln w="12700" cap="flat" cmpd="sng" algn="ctr">
                  <a:noFill/>
                  <a:prstDash val="solid"/>
                  <a:miter lim="800000"/>
                </a:ln>
                <a:effectLst/>
              </p:spPr>
              <p:txBody>
                <a:bodyPr lIns="180000" tIns="180000" rIns="180000" bIns="180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FFFFFF"/>
                    </a:solidFill>
                    <a:effectLst/>
                    <a:uLnTx/>
                    <a:uFillTx/>
                    <a:latin typeface="3M Circular TT Book"/>
                    <a:ea typeface="+mn-ea"/>
                    <a:cs typeface="+mn-cs"/>
                  </a:endParaRPr>
                </a:p>
              </p:txBody>
            </p:sp>
            <p:sp>
              <p:nvSpPr>
                <p:cNvPr id="30" name="Freeform 29"/>
                <p:cNvSpPr/>
                <p:nvPr userDrawn="1"/>
              </p:nvSpPr>
              <p:spPr>
                <a:xfrm>
                  <a:off x="-13124" y="-864"/>
                  <a:ext cx="4053110" cy="4572369"/>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 name="connsiteX0" fmla="*/ 2623 w 3395129"/>
                    <a:gd name="connsiteY0" fmla="*/ 652 h 3498578"/>
                    <a:gd name="connsiteX1" fmla="*/ 0 w 3395129"/>
                    <a:gd name="connsiteY1" fmla="*/ 3498578 h 3498578"/>
                    <a:gd name="connsiteX2" fmla="*/ 3395129 w 3395129"/>
                    <a:gd name="connsiteY2" fmla="*/ 0 h 3498578"/>
                    <a:gd name="connsiteX3" fmla="*/ 2623 w 3395129"/>
                    <a:gd name="connsiteY3" fmla="*/ 652 h 3498578"/>
                    <a:gd name="connsiteX0" fmla="*/ 2623 w 3395129"/>
                    <a:gd name="connsiteY0" fmla="*/ 652 h 3563362"/>
                    <a:gd name="connsiteX1" fmla="*/ 0 w 3395129"/>
                    <a:gd name="connsiteY1" fmla="*/ 3563362 h 3563362"/>
                    <a:gd name="connsiteX2" fmla="*/ 3395129 w 3395129"/>
                    <a:gd name="connsiteY2" fmla="*/ 0 h 3563362"/>
                    <a:gd name="connsiteX3" fmla="*/ 2623 w 3395129"/>
                    <a:gd name="connsiteY3" fmla="*/ 652 h 3563362"/>
                    <a:gd name="connsiteX0" fmla="*/ 2623 w 3395129"/>
                    <a:gd name="connsiteY0" fmla="*/ 652 h 3563362"/>
                    <a:gd name="connsiteX1" fmla="*/ 0 w 3395129"/>
                    <a:gd name="connsiteY1" fmla="*/ 3563362 h 3563362"/>
                    <a:gd name="connsiteX2" fmla="*/ 3395129 w 3395129"/>
                    <a:gd name="connsiteY2" fmla="*/ 0 h 3563362"/>
                    <a:gd name="connsiteX3" fmla="*/ 2623 w 3395129"/>
                    <a:gd name="connsiteY3" fmla="*/ 652 h 3563362"/>
                  </a:gdLst>
                  <a:ahLst/>
                  <a:cxnLst>
                    <a:cxn ang="0">
                      <a:pos x="connsiteX0" y="connsiteY0"/>
                    </a:cxn>
                    <a:cxn ang="0">
                      <a:pos x="connsiteX1" y="connsiteY1"/>
                    </a:cxn>
                    <a:cxn ang="0">
                      <a:pos x="connsiteX2" y="connsiteY2"/>
                    </a:cxn>
                    <a:cxn ang="0">
                      <a:pos x="connsiteX3" y="connsiteY3"/>
                    </a:cxn>
                  </a:cxnLst>
                  <a:rect l="l" t="t" r="r" b="b"/>
                  <a:pathLst>
                    <a:path w="3395129" h="3563362">
                      <a:moveTo>
                        <a:pt x="2623" y="652"/>
                      </a:moveTo>
                      <a:cubicBezTo>
                        <a:pt x="1749" y="1149352"/>
                        <a:pt x="874" y="2414662"/>
                        <a:pt x="0" y="3563362"/>
                      </a:cubicBezTo>
                      <a:lnTo>
                        <a:pt x="3395129" y="0"/>
                      </a:lnTo>
                      <a:lnTo>
                        <a:pt x="2623" y="652"/>
                      </a:lnTo>
                      <a:close/>
                    </a:path>
                  </a:pathLst>
                </a:custGeom>
                <a:gradFill rotWithShape="1">
                  <a:gsLst>
                    <a:gs pos="0">
                      <a:srgbClr val="003CE6"/>
                    </a:gs>
                    <a:gs pos="89000">
                      <a:srgbClr val="00C8E6"/>
                    </a:gs>
                  </a:gsLst>
                  <a:lin ang="18000000" scaled="0"/>
                </a:gra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3M Circular TT Book"/>
                    <a:ea typeface="+mn-ea"/>
                    <a:cs typeface="+mn-cs"/>
                  </a:endParaRPr>
                </a:p>
              </p:txBody>
            </p:sp>
            <p:sp>
              <p:nvSpPr>
                <p:cNvPr id="31" name="Freeform 30"/>
                <p:cNvSpPr/>
                <p:nvPr userDrawn="1"/>
              </p:nvSpPr>
              <p:spPr>
                <a:xfrm>
                  <a:off x="-13127" y="4394579"/>
                  <a:ext cx="8116043" cy="2470245"/>
                </a:xfrm>
                <a:custGeom>
                  <a:avLst/>
                  <a:gdLst>
                    <a:gd name="connsiteX0" fmla="*/ 0 w 7983940"/>
                    <a:gd name="connsiteY0" fmla="*/ 0 h 2470245"/>
                    <a:gd name="connsiteX1" fmla="*/ 0 w 7983940"/>
                    <a:gd name="connsiteY1" fmla="*/ 2470245 h 2470245"/>
                    <a:gd name="connsiteX2" fmla="*/ 7983940 w 7983940"/>
                    <a:gd name="connsiteY2" fmla="*/ 2470245 h 2470245"/>
                    <a:gd name="connsiteX3" fmla="*/ 0 w 7983940"/>
                    <a:gd name="connsiteY3" fmla="*/ 0 h 2470245"/>
                    <a:gd name="connsiteX0" fmla="*/ 0 w 8031732"/>
                    <a:gd name="connsiteY0" fmla="*/ 0 h 2470245"/>
                    <a:gd name="connsiteX1" fmla="*/ 0 w 8031732"/>
                    <a:gd name="connsiteY1" fmla="*/ 2470245 h 2470245"/>
                    <a:gd name="connsiteX2" fmla="*/ 8031732 w 8031732"/>
                    <a:gd name="connsiteY2" fmla="*/ 2470245 h 2470245"/>
                    <a:gd name="connsiteX3" fmla="*/ 0 w 8031732"/>
                    <a:gd name="connsiteY3" fmla="*/ 0 h 2470245"/>
                    <a:gd name="connsiteX0" fmla="*/ 0 w 8144419"/>
                    <a:gd name="connsiteY0" fmla="*/ 0 h 2470245"/>
                    <a:gd name="connsiteX1" fmla="*/ 0 w 8144419"/>
                    <a:gd name="connsiteY1" fmla="*/ 2470245 h 2470245"/>
                    <a:gd name="connsiteX2" fmla="*/ 8144419 w 8144419"/>
                    <a:gd name="connsiteY2" fmla="*/ 2470245 h 2470245"/>
                    <a:gd name="connsiteX3" fmla="*/ 0 w 8144419"/>
                    <a:gd name="connsiteY3" fmla="*/ 0 h 2470245"/>
                  </a:gdLst>
                  <a:ahLst/>
                  <a:cxnLst>
                    <a:cxn ang="0">
                      <a:pos x="connsiteX0" y="connsiteY0"/>
                    </a:cxn>
                    <a:cxn ang="0">
                      <a:pos x="connsiteX1" y="connsiteY1"/>
                    </a:cxn>
                    <a:cxn ang="0">
                      <a:pos x="connsiteX2" y="connsiteY2"/>
                    </a:cxn>
                    <a:cxn ang="0">
                      <a:pos x="connsiteX3" y="connsiteY3"/>
                    </a:cxn>
                  </a:cxnLst>
                  <a:rect l="l" t="t" r="r" b="b"/>
                  <a:pathLst>
                    <a:path w="8144419" h="2470245">
                      <a:moveTo>
                        <a:pt x="0" y="0"/>
                      </a:moveTo>
                      <a:lnTo>
                        <a:pt x="0" y="2470245"/>
                      </a:lnTo>
                      <a:lnTo>
                        <a:pt x="8144419" y="2470245"/>
                      </a:lnTo>
                      <a:lnTo>
                        <a:pt x="0" y="0"/>
                      </a:lnTo>
                      <a:close/>
                    </a:path>
                  </a:pathLst>
                </a:custGeom>
                <a:gradFill>
                  <a:gsLst>
                    <a:gs pos="1000">
                      <a:srgbClr val="00C8E6"/>
                    </a:gs>
                    <a:gs pos="100000">
                      <a:srgbClr val="003CE6"/>
                    </a:gs>
                  </a:gsLst>
                  <a:lin ang="16200000" scaled="0"/>
                </a:gradFill>
                <a:ln w="12700" cap="flat" cmpd="sng" algn="ctr">
                  <a:noFill/>
                  <a:prstDash val="solid"/>
                  <a:miter lim="800000"/>
                </a:ln>
                <a:effectLst/>
              </p:spPr>
              <p:txBody>
                <a:bodyPr lIns="180000" tIns="180000" rIns="180000" bIns="180000"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FFFFFF"/>
                    </a:solidFill>
                    <a:effectLst/>
                    <a:uLnTx/>
                    <a:uFillTx/>
                    <a:latin typeface="3M Circular TT Book"/>
                    <a:ea typeface="+mn-ea"/>
                    <a:cs typeface="+mn-cs"/>
                  </a:endParaRPr>
                </a:p>
              </p:txBody>
            </p:sp>
          </p:grpSp>
        </p:grpSp>
        <p:pic>
          <p:nvPicPr>
            <p:cNvPr id="26" name="Picture 2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035" y="384510"/>
              <a:ext cx="2424041" cy="429634"/>
            </a:xfrm>
            <a:prstGeom prst="rect">
              <a:avLst/>
            </a:prstGeom>
          </p:spPr>
        </p:pic>
      </p:grpSp>
      <p:sp>
        <p:nvSpPr>
          <p:cNvPr id="13" name="Title 12"/>
          <p:cNvSpPr>
            <a:spLocks noGrp="1"/>
          </p:cNvSpPr>
          <p:nvPr>
            <p:ph type="ctrTitle"/>
          </p:nvPr>
        </p:nvSpPr>
        <p:spPr>
          <a:xfrm>
            <a:off x="390939" y="2373501"/>
            <a:ext cx="11468909" cy="1994392"/>
          </a:xfrm>
        </p:spPr>
        <p:txBody>
          <a:bodyPr/>
          <a:lstStyle/>
          <a:p>
            <a:r>
              <a:rPr lang="en-US" dirty="0" smtClean="0">
                <a:solidFill>
                  <a:schemeClr val="bg1"/>
                </a:solidFill>
                <a:latin typeface="+mn-lt"/>
              </a:rPr>
              <a:t>Accelerate Energy</a:t>
            </a:r>
            <a:br>
              <a:rPr lang="en-US" dirty="0" smtClean="0">
                <a:solidFill>
                  <a:schemeClr val="bg1"/>
                </a:solidFill>
                <a:latin typeface="+mn-lt"/>
              </a:rPr>
            </a:br>
            <a:r>
              <a:rPr lang="en-US" dirty="0" smtClean="0">
                <a:solidFill>
                  <a:schemeClr val="bg1"/>
                </a:solidFill>
                <a:latin typeface="+mn-lt"/>
              </a:rPr>
              <a:t>Productivity 2030</a:t>
            </a:r>
            <a:endParaRPr lang="en-US" dirty="0">
              <a:solidFill>
                <a:schemeClr val="bg1"/>
              </a:solidFill>
              <a:latin typeface="+mn-lt"/>
            </a:endParaRPr>
          </a:p>
        </p:txBody>
      </p:sp>
      <p:sp>
        <p:nvSpPr>
          <p:cNvPr id="12" name="Text Placeholder 11"/>
          <p:cNvSpPr>
            <a:spLocks noGrp="1"/>
          </p:cNvSpPr>
          <p:nvPr>
            <p:ph type="body" sz="quarter" idx="13"/>
          </p:nvPr>
        </p:nvSpPr>
        <p:spPr>
          <a:xfrm>
            <a:off x="403640" y="4312704"/>
            <a:ext cx="9472598" cy="864848"/>
          </a:xfrm>
        </p:spPr>
        <p:txBody>
          <a:bodyPr/>
          <a:lstStyle/>
          <a:p>
            <a:r>
              <a:rPr lang="en-US" sz="2000" dirty="0" smtClean="0">
                <a:solidFill>
                  <a:schemeClr val="bg1"/>
                </a:solidFill>
              </a:rPr>
              <a:t>Dr. Gayle Schueller</a:t>
            </a:r>
          </a:p>
          <a:p>
            <a:r>
              <a:rPr lang="en-US" sz="2000" dirty="0" smtClean="0">
                <a:solidFill>
                  <a:schemeClr val="bg1"/>
                </a:solidFill>
              </a:rPr>
              <a:t>Vice President, Global Sustainability, 3M</a:t>
            </a:r>
          </a:p>
          <a:p>
            <a:r>
              <a:rPr lang="en-US" sz="2000" dirty="0" smtClean="0">
                <a:solidFill>
                  <a:schemeClr val="bg1"/>
                </a:solidFill>
              </a:rPr>
              <a:t>Thursday, July 16, 2015</a:t>
            </a:r>
            <a:endParaRPr lang="en-US" sz="2000" dirty="0">
              <a:solidFill>
                <a:schemeClr val="bg1"/>
              </a:solidFill>
              <a:hlinkClick r:id="rId5" action="ppaction://hlinkfile"/>
            </a:endParaRPr>
          </a:p>
        </p:txBody>
      </p:sp>
    </p:spTree>
    <p:extLst>
      <p:ext uri="{BB962C8B-B14F-4D97-AF65-F5344CB8AC3E}">
        <p14:creationId xmlns:p14="http://schemas.microsoft.com/office/powerpoint/2010/main" val="204633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p:cNvPicPr>
          <p:nvPr/>
        </p:nvPicPr>
        <p:blipFill rotWithShape="1">
          <a:blip r:embed="rId3" cstate="email">
            <a:extLst>
              <a:ext uri="{28A0092B-C50C-407E-A947-70E740481C1C}">
                <a14:useLocalDpi xmlns:a14="http://schemas.microsoft.com/office/drawing/2010/main"/>
              </a:ext>
            </a:extLst>
          </a:blip>
          <a:srcRect/>
          <a:stretch/>
        </p:blipFill>
        <p:spPr>
          <a:xfrm flipH="1">
            <a:off x="3048" y="0"/>
            <a:ext cx="12188952" cy="6843252"/>
          </a:xfrm>
          <a:prstGeom prst="rect">
            <a:avLst/>
          </a:prstGeom>
        </p:spPr>
      </p:pic>
      <p:grpSp>
        <p:nvGrpSpPr>
          <p:cNvPr id="12" name="Group 11"/>
          <p:cNvGrpSpPr/>
          <p:nvPr/>
        </p:nvGrpSpPr>
        <p:grpSpPr>
          <a:xfrm>
            <a:off x="0" y="-3881"/>
            <a:ext cx="8133202" cy="6865763"/>
            <a:chOff x="0" y="1776"/>
            <a:chExt cx="8133202" cy="6865763"/>
          </a:xfrm>
        </p:grpSpPr>
        <p:sp>
          <p:nvSpPr>
            <p:cNvPr id="13" name="Freeform 12"/>
            <p:cNvSpPr/>
            <p:nvPr/>
          </p:nvSpPr>
          <p:spPr>
            <a:xfrm>
              <a:off x="0" y="4385316"/>
              <a:ext cx="8116043" cy="2472684"/>
            </a:xfrm>
            <a:custGeom>
              <a:avLst/>
              <a:gdLst>
                <a:gd name="connsiteX0" fmla="*/ 0 w 7983940"/>
                <a:gd name="connsiteY0" fmla="*/ 0 h 2470245"/>
                <a:gd name="connsiteX1" fmla="*/ 0 w 7983940"/>
                <a:gd name="connsiteY1" fmla="*/ 2470245 h 2470245"/>
                <a:gd name="connsiteX2" fmla="*/ 7983940 w 7983940"/>
                <a:gd name="connsiteY2" fmla="*/ 2470245 h 2470245"/>
                <a:gd name="connsiteX3" fmla="*/ 0 w 7983940"/>
                <a:gd name="connsiteY3" fmla="*/ 0 h 2470245"/>
                <a:gd name="connsiteX0" fmla="*/ 0 w 8031732"/>
                <a:gd name="connsiteY0" fmla="*/ 0 h 2470245"/>
                <a:gd name="connsiteX1" fmla="*/ 0 w 8031732"/>
                <a:gd name="connsiteY1" fmla="*/ 2470245 h 2470245"/>
                <a:gd name="connsiteX2" fmla="*/ 8031732 w 8031732"/>
                <a:gd name="connsiteY2" fmla="*/ 2470245 h 2470245"/>
                <a:gd name="connsiteX3" fmla="*/ 0 w 8031732"/>
                <a:gd name="connsiteY3" fmla="*/ 0 h 2470245"/>
                <a:gd name="connsiteX0" fmla="*/ 0 w 8144419"/>
                <a:gd name="connsiteY0" fmla="*/ 0 h 2470245"/>
                <a:gd name="connsiteX1" fmla="*/ 0 w 8144419"/>
                <a:gd name="connsiteY1" fmla="*/ 2470245 h 2470245"/>
                <a:gd name="connsiteX2" fmla="*/ 8144419 w 8144419"/>
                <a:gd name="connsiteY2" fmla="*/ 2470245 h 2470245"/>
                <a:gd name="connsiteX3" fmla="*/ 0 w 8144419"/>
                <a:gd name="connsiteY3" fmla="*/ 0 h 2470245"/>
              </a:gdLst>
              <a:ahLst/>
              <a:cxnLst>
                <a:cxn ang="0">
                  <a:pos x="connsiteX0" y="connsiteY0"/>
                </a:cxn>
                <a:cxn ang="0">
                  <a:pos x="connsiteX1" y="connsiteY1"/>
                </a:cxn>
                <a:cxn ang="0">
                  <a:pos x="connsiteX2" y="connsiteY2"/>
                </a:cxn>
                <a:cxn ang="0">
                  <a:pos x="connsiteX3" y="connsiteY3"/>
                </a:cxn>
              </a:cxnLst>
              <a:rect l="l" t="t" r="r" b="b"/>
              <a:pathLst>
                <a:path w="8144419" h="2470245">
                  <a:moveTo>
                    <a:pt x="0" y="0"/>
                  </a:moveTo>
                  <a:lnTo>
                    <a:pt x="0" y="2470245"/>
                  </a:lnTo>
                  <a:lnTo>
                    <a:pt x="8144419" y="2470245"/>
                  </a:lnTo>
                  <a:lnTo>
                    <a:pt x="0" y="0"/>
                  </a:lnTo>
                  <a:close/>
                </a:path>
              </a:pathLst>
            </a:custGeom>
            <a:gradFill>
              <a:gsLst>
                <a:gs pos="1000">
                  <a:schemeClr val="accent2"/>
                </a:gs>
                <a:gs pos="100000">
                  <a:schemeClr val="accent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dirty="0"/>
            </a:p>
          </p:txBody>
        </p:sp>
        <p:sp>
          <p:nvSpPr>
            <p:cNvPr id="18" name="Freeform 17"/>
            <p:cNvSpPr/>
            <p:nvPr/>
          </p:nvSpPr>
          <p:spPr>
            <a:xfrm>
              <a:off x="1143" y="2179"/>
              <a:ext cx="8132059" cy="6865360"/>
            </a:xfrm>
            <a:custGeom>
              <a:avLst/>
              <a:gdLst>
                <a:gd name="connsiteX0" fmla="*/ 4217158 w 7942997"/>
                <a:gd name="connsiteY0" fmla="*/ 0 h 6905768"/>
                <a:gd name="connsiteX1" fmla="*/ 0 w 7942997"/>
                <a:gd name="connsiteY1" fmla="*/ 4421875 h 6905768"/>
                <a:gd name="connsiteX2" fmla="*/ 7942997 w 7942997"/>
                <a:gd name="connsiteY2" fmla="*/ 6905768 h 6905768"/>
                <a:gd name="connsiteX3" fmla="*/ 4217158 w 7942997"/>
                <a:gd name="connsiteY3" fmla="*/ 0 h 6905768"/>
                <a:gd name="connsiteX0" fmla="*/ 4217158 w 8106770"/>
                <a:gd name="connsiteY0" fmla="*/ 0 h 6659133"/>
                <a:gd name="connsiteX1" fmla="*/ 0 w 8106770"/>
                <a:gd name="connsiteY1" fmla="*/ 4421875 h 6659133"/>
                <a:gd name="connsiteX2" fmla="*/ 8106770 w 8106770"/>
                <a:gd name="connsiteY2" fmla="*/ 6659133 h 6659133"/>
                <a:gd name="connsiteX3" fmla="*/ 4217158 w 8106770"/>
                <a:gd name="connsiteY3" fmla="*/ 0 h 6659133"/>
                <a:gd name="connsiteX0" fmla="*/ 4217158 w 7956645"/>
                <a:gd name="connsiteY0" fmla="*/ 0 h 6892066"/>
                <a:gd name="connsiteX1" fmla="*/ 0 w 7956645"/>
                <a:gd name="connsiteY1" fmla="*/ 4421875 h 6892066"/>
                <a:gd name="connsiteX2" fmla="*/ 7956645 w 7956645"/>
                <a:gd name="connsiteY2" fmla="*/ 6892066 h 6892066"/>
                <a:gd name="connsiteX3" fmla="*/ 4217158 w 7956645"/>
                <a:gd name="connsiteY3" fmla="*/ 0 h 6892066"/>
                <a:gd name="connsiteX0" fmla="*/ 4217158 w 8290020"/>
                <a:gd name="connsiteY0" fmla="*/ 0 h 6174856"/>
                <a:gd name="connsiteX1" fmla="*/ 0 w 8290020"/>
                <a:gd name="connsiteY1" fmla="*/ 4421875 h 6174856"/>
                <a:gd name="connsiteX2" fmla="*/ 8290020 w 8290020"/>
                <a:gd name="connsiteY2" fmla="*/ 6174856 h 6174856"/>
                <a:gd name="connsiteX3" fmla="*/ 4217158 w 8290020"/>
                <a:gd name="connsiteY3" fmla="*/ 0 h 6174856"/>
                <a:gd name="connsiteX0" fmla="*/ 4217158 w 7975695"/>
                <a:gd name="connsiteY0" fmla="*/ 0 h 6901629"/>
                <a:gd name="connsiteX1" fmla="*/ 0 w 7975695"/>
                <a:gd name="connsiteY1" fmla="*/ 4421875 h 6901629"/>
                <a:gd name="connsiteX2" fmla="*/ 7975695 w 7975695"/>
                <a:gd name="connsiteY2" fmla="*/ 6901629 h 6901629"/>
                <a:gd name="connsiteX3" fmla="*/ 4217158 w 7975695"/>
                <a:gd name="connsiteY3" fmla="*/ 0 h 6901629"/>
                <a:gd name="connsiteX0" fmla="*/ 4217158 w 8120074"/>
                <a:gd name="connsiteY0" fmla="*/ 0 h 6933917"/>
                <a:gd name="connsiteX1" fmla="*/ 0 w 8120074"/>
                <a:gd name="connsiteY1" fmla="*/ 4421875 h 6933917"/>
                <a:gd name="connsiteX2" fmla="*/ 8120074 w 8120074"/>
                <a:gd name="connsiteY2" fmla="*/ 6933917 h 6933917"/>
                <a:gd name="connsiteX3" fmla="*/ 4217158 w 8120074"/>
                <a:gd name="connsiteY3" fmla="*/ 0 h 6933917"/>
                <a:gd name="connsiteX0" fmla="*/ 4034278 w 8120074"/>
                <a:gd name="connsiteY0" fmla="*/ 0 h 6933917"/>
                <a:gd name="connsiteX1" fmla="*/ 0 w 8120074"/>
                <a:gd name="connsiteY1" fmla="*/ 4421875 h 6933917"/>
                <a:gd name="connsiteX2" fmla="*/ 8120074 w 8120074"/>
                <a:gd name="connsiteY2" fmla="*/ 6933917 h 6933917"/>
                <a:gd name="connsiteX3" fmla="*/ 4034278 w 8120074"/>
                <a:gd name="connsiteY3" fmla="*/ 0 h 6933917"/>
                <a:gd name="connsiteX0" fmla="*/ 4067528 w 8153324"/>
                <a:gd name="connsiteY0" fmla="*/ 0 h 6933917"/>
                <a:gd name="connsiteX1" fmla="*/ 0 w 8153324"/>
                <a:gd name="connsiteY1" fmla="*/ 4589970 h 6933917"/>
                <a:gd name="connsiteX2" fmla="*/ 8153324 w 8153324"/>
                <a:gd name="connsiteY2" fmla="*/ 6933917 h 6933917"/>
                <a:gd name="connsiteX3" fmla="*/ 4067528 w 8153324"/>
                <a:gd name="connsiteY3" fmla="*/ 0 h 6933917"/>
                <a:gd name="connsiteX0" fmla="*/ 4067528 w 8153324"/>
                <a:gd name="connsiteY0" fmla="*/ 0 h 6950726"/>
                <a:gd name="connsiteX1" fmla="*/ 0 w 8153324"/>
                <a:gd name="connsiteY1" fmla="*/ 4606779 h 6950726"/>
                <a:gd name="connsiteX2" fmla="*/ 8153324 w 8153324"/>
                <a:gd name="connsiteY2" fmla="*/ 6950726 h 6950726"/>
                <a:gd name="connsiteX3" fmla="*/ 4067528 w 8153324"/>
                <a:gd name="connsiteY3" fmla="*/ 0 h 6950726"/>
                <a:gd name="connsiteX0" fmla="*/ 4099426 w 8153324"/>
                <a:gd name="connsiteY0" fmla="*/ 0 h 6961523"/>
                <a:gd name="connsiteX1" fmla="*/ 0 w 8153324"/>
                <a:gd name="connsiteY1" fmla="*/ 4617576 h 6961523"/>
                <a:gd name="connsiteX2" fmla="*/ 8153324 w 8153324"/>
                <a:gd name="connsiteY2" fmla="*/ 6961523 h 6961523"/>
                <a:gd name="connsiteX3" fmla="*/ 4099426 w 8153324"/>
                <a:gd name="connsiteY3" fmla="*/ 0 h 6961523"/>
                <a:gd name="connsiteX0" fmla="*/ 4099426 w 8153324"/>
                <a:gd name="connsiteY0" fmla="*/ 0 h 6961523"/>
                <a:gd name="connsiteX1" fmla="*/ 0 w 8153324"/>
                <a:gd name="connsiteY1" fmla="*/ 4660763 h 6961523"/>
                <a:gd name="connsiteX2" fmla="*/ 8153324 w 8153324"/>
                <a:gd name="connsiteY2" fmla="*/ 6961523 h 6961523"/>
                <a:gd name="connsiteX3" fmla="*/ 4099426 w 8153324"/>
                <a:gd name="connsiteY3" fmla="*/ 0 h 6961523"/>
                <a:gd name="connsiteX0" fmla="*/ 4078161 w 8132059"/>
                <a:gd name="connsiteY0" fmla="*/ 0 h 6961523"/>
                <a:gd name="connsiteX1" fmla="*/ 0 w 8132059"/>
                <a:gd name="connsiteY1" fmla="*/ 4660763 h 6961523"/>
                <a:gd name="connsiteX2" fmla="*/ 8132059 w 8132059"/>
                <a:gd name="connsiteY2" fmla="*/ 6961523 h 6961523"/>
                <a:gd name="connsiteX3" fmla="*/ 4078161 w 8132059"/>
                <a:gd name="connsiteY3" fmla="*/ 0 h 6961523"/>
                <a:gd name="connsiteX0" fmla="*/ 4078161 w 8132059"/>
                <a:gd name="connsiteY0" fmla="*/ 0 h 6993035"/>
                <a:gd name="connsiteX1" fmla="*/ 0 w 8132059"/>
                <a:gd name="connsiteY1" fmla="*/ 4660763 h 6993035"/>
                <a:gd name="connsiteX2" fmla="*/ 8132059 w 8132059"/>
                <a:gd name="connsiteY2" fmla="*/ 6993035 h 6993035"/>
                <a:gd name="connsiteX3" fmla="*/ 4078161 w 8132059"/>
                <a:gd name="connsiteY3" fmla="*/ 0 h 6993035"/>
                <a:gd name="connsiteX0" fmla="*/ 4078161 w 8132059"/>
                <a:gd name="connsiteY0" fmla="*/ 0 h 6979365"/>
                <a:gd name="connsiteX1" fmla="*/ 0 w 8132059"/>
                <a:gd name="connsiteY1" fmla="*/ 4660763 h 6979365"/>
                <a:gd name="connsiteX2" fmla="*/ 8132059 w 8132059"/>
                <a:gd name="connsiteY2" fmla="*/ 6979365 h 6979365"/>
                <a:gd name="connsiteX3" fmla="*/ 4078161 w 8132059"/>
                <a:gd name="connsiteY3" fmla="*/ 0 h 6979365"/>
              </a:gdLst>
              <a:ahLst/>
              <a:cxnLst>
                <a:cxn ang="0">
                  <a:pos x="connsiteX0" y="connsiteY0"/>
                </a:cxn>
                <a:cxn ang="0">
                  <a:pos x="connsiteX1" y="connsiteY1"/>
                </a:cxn>
                <a:cxn ang="0">
                  <a:pos x="connsiteX2" y="connsiteY2"/>
                </a:cxn>
                <a:cxn ang="0">
                  <a:pos x="connsiteX3" y="connsiteY3"/>
                </a:cxn>
              </a:cxnLst>
              <a:rect l="l" t="t" r="r" b="b"/>
              <a:pathLst>
                <a:path w="8132059" h="6979365">
                  <a:moveTo>
                    <a:pt x="4078161" y="0"/>
                  </a:moveTo>
                  <a:lnTo>
                    <a:pt x="0" y="4660763"/>
                  </a:lnTo>
                  <a:lnTo>
                    <a:pt x="8132059" y="6979365"/>
                  </a:lnTo>
                  <a:lnTo>
                    <a:pt x="4078161" y="0"/>
                  </a:lnTo>
                  <a:close/>
                </a:path>
              </a:pathLst>
            </a:custGeom>
            <a:gradFill>
              <a:gsLst>
                <a:gs pos="0">
                  <a:schemeClr val="accent1"/>
                </a:gs>
                <a:gs pos="100000">
                  <a:schemeClr val="accent2"/>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dirty="0"/>
            </a:p>
          </p:txBody>
        </p:sp>
        <p:sp>
          <p:nvSpPr>
            <p:cNvPr id="19" name="Freeform 18"/>
            <p:cNvSpPr/>
            <p:nvPr/>
          </p:nvSpPr>
          <p:spPr>
            <a:xfrm>
              <a:off x="3" y="1776"/>
              <a:ext cx="4090734" cy="459559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 name="connsiteX0" fmla="*/ 2623 w 3395129"/>
                <a:gd name="connsiteY0" fmla="*/ 652 h 3498578"/>
                <a:gd name="connsiteX1" fmla="*/ 0 w 3395129"/>
                <a:gd name="connsiteY1" fmla="*/ 3498578 h 3498578"/>
                <a:gd name="connsiteX2" fmla="*/ 3395129 w 3395129"/>
                <a:gd name="connsiteY2" fmla="*/ 0 h 3498578"/>
                <a:gd name="connsiteX3" fmla="*/ 2623 w 3395129"/>
                <a:gd name="connsiteY3" fmla="*/ 652 h 3498578"/>
                <a:gd name="connsiteX0" fmla="*/ 2623 w 3395129"/>
                <a:gd name="connsiteY0" fmla="*/ 652 h 3563362"/>
                <a:gd name="connsiteX1" fmla="*/ 0 w 3395129"/>
                <a:gd name="connsiteY1" fmla="*/ 3563362 h 3563362"/>
                <a:gd name="connsiteX2" fmla="*/ 3395129 w 3395129"/>
                <a:gd name="connsiteY2" fmla="*/ 0 h 3563362"/>
                <a:gd name="connsiteX3" fmla="*/ 2623 w 3395129"/>
                <a:gd name="connsiteY3" fmla="*/ 652 h 3563362"/>
                <a:gd name="connsiteX0" fmla="*/ 2623 w 3395129"/>
                <a:gd name="connsiteY0" fmla="*/ 652 h 3563362"/>
                <a:gd name="connsiteX1" fmla="*/ 0 w 3395129"/>
                <a:gd name="connsiteY1" fmla="*/ 3563362 h 3563362"/>
                <a:gd name="connsiteX2" fmla="*/ 3395129 w 3395129"/>
                <a:gd name="connsiteY2" fmla="*/ 0 h 3563362"/>
                <a:gd name="connsiteX3" fmla="*/ 2623 w 3395129"/>
                <a:gd name="connsiteY3" fmla="*/ 652 h 3563362"/>
                <a:gd name="connsiteX0" fmla="*/ 60 w 3392566"/>
                <a:gd name="connsiteY0" fmla="*/ 652 h 3582218"/>
                <a:gd name="connsiteX1" fmla="*/ 7423 w 3392566"/>
                <a:gd name="connsiteY1" fmla="*/ 3582218 h 3582218"/>
                <a:gd name="connsiteX2" fmla="*/ 3392566 w 3392566"/>
                <a:gd name="connsiteY2" fmla="*/ 0 h 3582218"/>
                <a:gd name="connsiteX3" fmla="*/ 60 w 3392566"/>
                <a:gd name="connsiteY3" fmla="*/ 652 h 3582218"/>
                <a:gd name="connsiteX0" fmla="*/ 2623 w 3395129"/>
                <a:gd name="connsiteY0" fmla="*/ 652 h 3582218"/>
                <a:gd name="connsiteX1" fmla="*/ 0 w 3395129"/>
                <a:gd name="connsiteY1" fmla="*/ 3582218 h 3582218"/>
                <a:gd name="connsiteX2" fmla="*/ 3395129 w 3395129"/>
                <a:gd name="connsiteY2" fmla="*/ 0 h 3582218"/>
                <a:gd name="connsiteX3" fmla="*/ 2623 w 3395129"/>
                <a:gd name="connsiteY3" fmla="*/ 652 h 3582218"/>
                <a:gd name="connsiteX0" fmla="*/ 32580 w 3425086"/>
                <a:gd name="connsiteY0" fmla="*/ 652 h 3610502"/>
                <a:gd name="connsiteX1" fmla="*/ 0 w 3425086"/>
                <a:gd name="connsiteY1" fmla="*/ 3610502 h 3610502"/>
                <a:gd name="connsiteX2" fmla="*/ 3425086 w 3425086"/>
                <a:gd name="connsiteY2" fmla="*/ 0 h 3610502"/>
                <a:gd name="connsiteX3" fmla="*/ 32580 w 3425086"/>
                <a:gd name="connsiteY3" fmla="*/ 652 h 3610502"/>
                <a:gd name="connsiteX0" fmla="*/ 12609 w 3405115"/>
                <a:gd name="connsiteY0" fmla="*/ 652 h 3582218"/>
                <a:gd name="connsiteX1" fmla="*/ 0 w 3405115"/>
                <a:gd name="connsiteY1" fmla="*/ 3582218 h 3582218"/>
                <a:gd name="connsiteX2" fmla="*/ 3405115 w 3405115"/>
                <a:gd name="connsiteY2" fmla="*/ 0 h 3582218"/>
                <a:gd name="connsiteX3" fmla="*/ 12609 w 3405115"/>
                <a:gd name="connsiteY3" fmla="*/ 652 h 3582218"/>
                <a:gd name="connsiteX0" fmla="*/ 2623 w 3395129"/>
                <a:gd name="connsiteY0" fmla="*/ 652 h 3601074"/>
                <a:gd name="connsiteX1" fmla="*/ 0 w 3395129"/>
                <a:gd name="connsiteY1" fmla="*/ 3601074 h 3601074"/>
                <a:gd name="connsiteX2" fmla="*/ 3395129 w 3395129"/>
                <a:gd name="connsiteY2" fmla="*/ 0 h 3601074"/>
                <a:gd name="connsiteX3" fmla="*/ 2623 w 3395129"/>
                <a:gd name="connsiteY3" fmla="*/ 652 h 3601074"/>
              </a:gdLst>
              <a:ahLst/>
              <a:cxnLst>
                <a:cxn ang="0">
                  <a:pos x="connsiteX0" y="connsiteY0"/>
                </a:cxn>
                <a:cxn ang="0">
                  <a:pos x="connsiteX1" y="connsiteY1"/>
                </a:cxn>
                <a:cxn ang="0">
                  <a:pos x="connsiteX2" y="connsiteY2"/>
                </a:cxn>
                <a:cxn ang="0">
                  <a:pos x="connsiteX3" y="connsiteY3"/>
                </a:cxn>
              </a:cxnLst>
              <a:rect l="l" t="t" r="r" b="b"/>
              <a:pathLst>
                <a:path w="3395129" h="3601074">
                  <a:moveTo>
                    <a:pt x="2623" y="652"/>
                  </a:moveTo>
                  <a:cubicBezTo>
                    <a:pt x="1749" y="1149352"/>
                    <a:pt x="874" y="2452374"/>
                    <a:pt x="0" y="3601074"/>
                  </a:cubicBezTo>
                  <a:lnTo>
                    <a:pt x="3395129" y="0"/>
                  </a:lnTo>
                  <a:lnTo>
                    <a:pt x="2623" y="652"/>
                  </a:lnTo>
                  <a:close/>
                </a:path>
              </a:pathLst>
            </a:custGeom>
            <a:gradFill>
              <a:gsLst>
                <a:gs pos="0">
                  <a:schemeClr val="accent1"/>
                </a:gs>
                <a:gs pos="89000">
                  <a:schemeClr val="accent2"/>
                </a:gs>
              </a:gsLst>
              <a:lin ang="180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10" name="Title 12"/>
          <p:cNvSpPr>
            <a:spLocks noGrp="1"/>
          </p:cNvSpPr>
          <p:nvPr>
            <p:ph type="ctrTitle"/>
          </p:nvPr>
        </p:nvSpPr>
        <p:spPr>
          <a:xfrm>
            <a:off x="383035" y="2214966"/>
            <a:ext cx="11468909" cy="760370"/>
          </a:xfrm>
        </p:spPr>
        <p:txBody>
          <a:bodyPr/>
          <a:lstStyle/>
          <a:p>
            <a:r>
              <a:rPr lang="en-US" sz="5400" dirty="0">
                <a:solidFill>
                  <a:schemeClr val="bg1"/>
                </a:solidFill>
                <a:latin typeface="3M Circular TT Book"/>
              </a:rPr>
              <a:t>Our </a:t>
            </a:r>
            <a:r>
              <a:rPr lang="en-US" sz="5400" dirty="0" smtClean="0">
                <a:solidFill>
                  <a:schemeClr val="bg1"/>
                </a:solidFill>
                <a:latin typeface="3M Circular TT Book"/>
              </a:rPr>
              <a:t/>
            </a:r>
            <a:br>
              <a:rPr lang="en-US" sz="5400" dirty="0" smtClean="0">
                <a:solidFill>
                  <a:schemeClr val="bg1"/>
                </a:solidFill>
                <a:latin typeface="3M Circular TT Book"/>
              </a:rPr>
            </a:br>
            <a:r>
              <a:rPr lang="en-US" sz="8000" dirty="0" smtClean="0">
                <a:solidFill>
                  <a:schemeClr val="bg1"/>
                </a:solidFill>
                <a:latin typeface="3M Circular TT Book"/>
              </a:rPr>
              <a:t>Every </a:t>
            </a:r>
            <a:r>
              <a:rPr lang="en-US" sz="8000" dirty="0">
                <a:solidFill>
                  <a:schemeClr val="bg1"/>
                </a:solidFill>
                <a:latin typeface="3M Circular TT Book"/>
              </a:rPr>
              <a:t>Life </a:t>
            </a:r>
            <a:r>
              <a:rPr lang="en-US" sz="5400" dirty="0" smtClean="0">
                <a:solidFill>
                  <a:schemeClr val="bg1"/>
                </a:solidFill>
                <a:latin typeface="3M Circular TT Book"/>
              </a:rPr>
              <a:t/>
            </a:r>
            <a:br>
              <a:rPr lang="en-US" sz="5400" dirty="0" smtClean="0">
                <a:solidFill>
                  <a:schemeClr val="bg1"/>
                </a:solidFill>
                <a:latin typeface="3M Circular TT Book"/>
              </a:rPr>
            </a:br>
            <a:r>
              <a:rPr lang="en-US" sz="5400" dirty="0" smtClean="0">
                <a:solidFill>
                  <a:schemeClr val="bg1"/>
                </a:solidFill>
                <a:latin typeface="3M Circular TT Book"/>
              </a:rPr>
              <a:t>Ambition</a:t>
            </a:r>
            <a:endParaRPr lang="en-US" sz="5400" b="1" dirty="0">
              <a:solidFill>
                <a:schemeClr val="bg1"/>
              </a:solidFill>
              <a:latin typeface="3M Circular TT Book"/>
            </a:endParaRPr>
          </a:p>
        </p:txBody>
      </p:sp>
      <p:sp>
        <p:nvSpPr>
          <p:cNvPr id="11" name="TextBox 10"/>
          <p:cNvSpPr txBox="1"/>
          <p:nvPr/>
        </p:nvSpPr>
        <p:spPr>
          <a:xfrm>
            <a:off x="303289" y="5077438"/>
            <a:ext cx="6533362" cy="1243144"/>
          </a:xfrm>
          <a:prstGeom prst="rect">
            <a:avLst/>
          </a:prstGeom>
          <a:noFill/>
        </p:spPr>
        <p:txBody>
          <a:bodyPr wrap="square" rtlCol="0">
            <a:noAutofit/>
          </a:bodyPr>
          <a:lstStyle/>
          <a:p>
            <a:r>
              <a:rPr lang="en-US" sz="2800" dirty="0">
                <a:solidFill>
                  <a:schemeClr val="bg1"/>
                </a:solidFill>
              </a:rPr>
              <a:t>At </a:t>
            </a:r>
            <a:r>
              <a:rPr lang="en-US" sz="2800" dirty="0" smtClean="0">
                <a:solidFill>
                  <a:schemeClr val="bg1"/>
                </a:solidFill>
              </a:rPr>
              <a:t>3M, we are committed to improving our business, our planet, and every life.</a:t>
            </a:r>
            <a:endParaRPr lang="en-US" sz="2800" dirty="0">
              <a:solidFill>
                <a:schemeClr val="bg1"/>
              </a:solidFill>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80031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 y="1786"/>
            <a:ext cx="12188825" cy="6856214"/>
          </a:xfrm>
          <a:prstGeom prst="rect">
            <a:avLst/>
          </a:prstGeom>
        </p:spPr>
      </p:pic>
      <p:sp>
        <p:nvSpPr>
          <p:cNvPr id="3" name="Rectangle 2"/>
          <p:cNvSpPr/>
          <p:nvPr/>
        </p:nvSpPr>
        <p:spPr>
          <a:xfrm>
            <a:off x="6908100" y="5099386"/>
            <a:ext cx="4853354" cy="830997"/>
          </a:xfrm>
          <a:prstGeom prst="rect">
            <a:avLst/>
          </a:prstGeom>
        </p:spPr>
        <p:txBody>
          <a:bodyPr wrap="square">
            <a:spAutoFit/>
          </a:bodyPr>
          <a:lstStyle/>
          <a:p>
            <a:pPr algn="ctr"/>
            <a:r>
              <a:rPr lang="en-US" sz="2400" i="1" dirty="0">
                <a:solidFill>
                  <a:schemeClr val="bg1"/>
                </a:solidFill>
              </a:rPr>
              <a:t>3M’s Technology &amp; Innovation Can Help Solve these Challenges</a:t>
            </a:r>
          </a:p>
        </p:txBody>
      </p:sp>
    </p:spTree>
    <p:extLst>
      <p:ext uri="{BB962C8B-B14F-4D97-AF65-F5344CB8AC3E}">
        <p14:creationId xmlns:p14="http://schemas.microsoft.com/office/powerpoint/2010/main" val="127744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0369" y="800100"/>
            <a:ext cx="11866903" cy="5823730"/>
          </a:xfrm>
          <a:prstGeom prst="rect">
            <a:avLst/>
          </a:prstGeom>
        </p:spPr>
      </p:pic>
      <p:sp>
        <p:nvSpPr>
          <p:cNvPr id="15" name="Title 2"/>
          <p:cNvSpPr txBox="1">
            <a:spLocks/>
          </p:cNvSpPr>
          <p:nvPr/>
        </p:nvSpPr>
        <p:spPr>
          <a:xfrm>
            <a:off x="381000" y="342900"/>
            <a:ext cx="10789920" cy="45720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6000" b="1" kern="1200">
                <a:solidFill>
                  <a:schemeClr val="bg1"/>
                </a:solidFill>
                <a:latin typeface="+mn-lt"/>
                <a:ea typeface="+mj-ea"/>
                <a:cs typeface="+mj-cs"/>
              </a:defRPr>
            </a:lvl1pPr>
          </a:lstStyle>
          <a:p>
            <a:r>
              <a:rPr lang="en-US" sz="4000" b="0" smtClean="0">
                <a:solidFill>
                  <a:schemeClr val="tx1"/>
                </a:solidFill>
                <a:latin typeface="+mj-lt"/>
              </a:rPr>
              <a:t>Our sustainability progress</a:t>
            </a:r>
            <a:endParaRPr lang="en-US" sz="4000" b="0" dirty="0">
              <a:solidFill>
                <a:schemeClr val="tx1"/>
              </a:solidFill>
              <a:latin typeface="+mj-lt"/>
            </a:endParaRPr>
          </a:p>
        </p:txBody>
      </p:sp>
    </p:spTree>
    <p:extLst>
      <p:ext uri="{BB962C8B-B14F-4D97-AF65-F5344CB8AC3E}">
        <p14:creationId xmlns:p14="http://schemas.microsoft.com/office/powerpoint/2010/main" val="106660684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259" y="365760"/>
            <a:ext cx="3840480" cy="24688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8" name="Rectangle 7"/>
          <p:cNvSpPr/>
          <p:nvPr/>
        </p:nvSpPr>
        <p:spPr>
          <a:xfrm>
            <a:off x="4175765" y="365758"/>
            <a:ext cx="3840480" cy="3840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chemeClr val="bg1"/>
              </a:solidFill>
            </a:endParaRPr>
          </a:p>
        </p:txBody>
      </p:sp>
      <p:sp>
        <p:nvSpPr>
          <p:cNvPr id="9" name="Rectangle 8"/>
          <p:cNvSpPr/>
          <p:nvPr/>
        </p:nvSpPr>
        <p:spPr>
          <a:xfrm>
            <a:off x="8185271" y="365758"/>
            <a:ext cx="3840480" cy="2527069"/>
          </a:xfrm>
          <a:prstGeom prst="rect">
            <a:avLst/>
          </a:prstGeom>
          <a:solidFill>
            <a:srgbClr val="F5821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0" name="Rectangle 9"/>
          <p:cNvSpPr/>
          <p:nvPr/>
        </p:nvSpPr>
        <p:spPr>
          <a:xfrm>
            <a:off x="166259" y="2999508"/>
            <a:ext cx="3840480" cy="3420687"/>
          </a:xfrm>
          <a:prstGeom prst="rect">
            <a:avLst/>
          </a:prstGeom>
          <a:solidFill>
            <a:srgbClr val="8228B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1" name="Rectangle 10"/>
          <p:cNvSpPr/>
          <p:nvPr/>
        </p:nvSpPr>
        <p:spPr>
          <a:xfrm>
            <a:off x="4175765" y="4400203"/>
            <a:ext cx="3840480" cy="2019992"/>
          </a:xfrm>
          <a:prstGeom prst="rect">
            <a:avLst/>
          </a:prstGeom>
          <a:solidFill>
            <a:srgbClr val="00B7D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2" name="Rectangle 11"/>
          <p:cNvSpPr/>
          <p:nvPr/>
        </p:nvSpPr>
        <p:spPr>
          <a:xfrm>
            <a:off x="8185271" y="3075709"/>
            <a:ext cx="3840480" cy="33444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13" name="TextBox 12"/>
          <p:cNvSpPr txBox="1"/>
          <p:nvPr/>
        </p:nvSpPr>
        <p:spPr>
          <a:xfrm>
            <a:off x="4311541" y="498762"/>
            <a:ext cx="3585551" cy="3585597"/>
          </a:xfrm>
          <a:prstGeom prst="rect">
            <a:avLst/>
          </a:prstGeom>
          <a:noFill/>
        </p:spPr>
        <p:txBody>
          <a:bodyPr wrap="square" lIns="0" tIns="0" rIns="0" bIns="0" rtlCol="0">
            <a:spAutoFit/>
          </a:bodyPr>
          <a:lstStyle/>
          <a:p>
            <a:pPr>
              <a:spcAft>
                <a:spcPts val="600"/>
              </a:spcAft>
            </a:pPr>
            <a:r>
              <a:rPr lang="en-US" sz="1600" b="1" dirty="0">
                <a:solidFill>
                  <a:schemeClr val="bg1"/>
                </a:solidFill>
              </a:rPr>
              <a:t>Raw Materials </a:t>
            </a:r>
            <a:endParaRPr lang="en-US" sz="1600" dirty="0">
              <a:solidFill>
                <a:schemeClr val="bg1"/>
              </a:solidFill>
            </a:endParaRPr>
          </a:p>
          <a:p>
            <a:pPr marL="166688" indent="-166688">
              <a:spcAft>
                <a:spcPts val="600"/>
              </a:spcAft>
            </a:pPr>
            <a:r>
              <a:rPr lang="en-US" sz="1600" dirty="0">
                <a:solidFill>
                  <a:schemeClr val="bg1"/>
                </a:solidFill>
              </a:rPr>
              <a:t>• Invest to develop more sustainable materials and </a:t>
            </a:r>
            <a:r>
              <a:rPr lang="en-US" sz="1600" dirty="0" smtClean="0">
                <a:solidFill>
                  <a:schemeClr val="bg1"/>
                </a:solidFill>
              </a:rPr>
              <a:t>products </a:t>
            </a:r>
            <a:r>
              <a:rPr lang="en-US" sz="1600" dirty="0">
                <a:solidFill>
                  <a:schemeClr val="bg1"/>
                </a:solidFill>
              </a:rPr>
              <a:t>to help our customers reach their </a:t>
            </a:r>
            <a:r>
              <a:rPr lang="en-US" sz="1600" smtClean="0">
                <a:solidFill>
                  <a:schemeClr val="bg1"/>
                </a:solidFill>
              </a:rPr>
              <a:t>environmental goals</a:t>
            </a:r>
            <a:endParaRPr lang="en-US" sz="1600" dirty="0">
              <a:solidFill>
                <a:schemeClr val="bg1"/>
              </a:solidFill>
            </a:endParaRPr>
          </a:p>
          <a:p>
            <a:pPr marL="166688" indent="-166688">
              <a:spcAft>
                <a:spcPts val="600"/>
              </a:spcAft>
            </a:pPr>
            <a:r>
              <a:rPr lang="en-US" sz="1600" dirty="0">
                <a:solidFill>
                  <a:schemeClr val="bg1"/>
                </a:solidFill>
              </a:rPr>
              <a:t>• Reduce manufacturing waste by an additional 10%, </a:t>
            </a:r>
            <a:r>
              <a:rPr lang="en-US" sz="1600" dirty="0" smtClean="0">
                <a:solidFill>
                  <a:schemeClr val="bg1"/>
                </a:solidFill>
              </a:rPr>
              <a:t>indexed </a:t>
            </a:r>
            <a:r>
              <a:rPr lang="en-US" sz="1600">
                <a:solidFill>
                  <a:schemeClr val="bg1"/>
                </a:solidFill>
              </a:rPr>
              <a:t>to </a:t>
            </a:r>
            <a:r>
              <a:rPr lang="en-US" sz="1600" smtClean="0">
                <a:solidFill>
                  <a:schemeClr val="bg1"/>
                </a:solidFill>
              </a:rPr>
              <a:t>sales</a:t>
            </a:r>
            <a:endParaRPr lang="en-US" sz="1600" dirty="0">
              <a:solidFill>
                <a:schemeClr val="bg1"/>
              </a:solidFill>
            </a:endParaRPr>
          </a:p>
          <a:p>
            <a:pPr marL="166688" indent="-166688">
              <a:spcAft>
                <a:spcPts val="600"/>
              </a:spcAft>
            </a:pPr>
            <a:r>
              <a:rPr lang="en-US" sz="1600" dirty="0">
                <a:solidFill>
                  <a:schemeClr val="bg1"/>
                </a:solidFill>
              </a:rPr>
              <a:t>• Achieve “zero landfill” status at more than 30% of </a:t>
            </a:r>
            <a:r>
              <a:rPr lang="en-US" sz="1600" smtClean="0">
                <a:solidFill>
                  <a:schemeClr val="bg1"/>
                </a:solidFill>
              </a:rPr>
              <a:t>manufacturing sites</a:t>
            </a:r>
            <a:endParaRPr lang="en-US" sz="1600" dirty="0">
              <a:solidFill>
                <a:schemeClr val="bg1"/>
              </a:solidFill>
            </a:endParaRPr>
          </a:p>
          <a:p>
            <a:pPr marL="166688" indent="-166688">
              <a:spcAft>
                <a:spcPts val="600"/>
              </a:spcAft>
            </a:pPr>
            <a:r>
              <a:rPr lang="en-US" sz="1600" dirty="0">
                <a:solidFill>
                  <a:schemeClr val="bg1"/>
                </a:solidFill>
              </a:rPr>
              <a:t>• Drive supply chain Sustainability through targeted raw </a:t>
            </a:r>
            <a:r>
              <a:rPr lang="en-US" sz="1600" dirty="0" smtClean="0">
                <a:solidFill>
                  <a:schemeClr val="bg1"/>
                </a:solidFill>
              </a:rPr>
              <a:t>material </a:t>
            </a:r>
            <a:r>
              <a:rPr lang="en-US" sz="1600" dirty="0">
                <a:solidFill>
                  <a:schemeClr val="bg1"/>
                </a:solidFill>
              </a:rPr>
              <a:t>traceability and supplier performance assurance.</a:t>
            </a:r>
            <a:endParaRPr lang="en-US" sz="1600" dirty="0" smtClean="0">
              <a:solidFill>
                <a:schemeClr val="bg1"/>
              </a:solidFill>
            </a:endParaRPr>
          </a:p>
        </p:txBody>
      </p:sp>
      <p:sp>
        <p:nvSpPr>
          <p:cNvPr id="14" name="TextBox 13"/>
          <p:cNvSpPr txBox="1"/>
          <p:nvPr/>
        </p:nvSpPr>
        <p:spPr>
          <a:xfrm>
            <a:off x="399018" y="681642"/>
            <a:ext cx="3374963" cy="1661993"/>
          </a:xfrm>
          <a:prstGeom prst="rect">
            <a:avLst/>
          </a:prstGeom>
          <a:noFill/>
        </p:spPr>
        <p:txBody>
          <a:bodyPr wrap="square" lIns="0" tIns="0" rIns="0" bIns="0" rtlCol="0">
            <a:spAutoFit/>
          </a:bodyPr>
          <a:lstStyle/>
          <a:p>
            <a:r>
              <a:rPr lang="en-US" sz="3600" b="1" dirty="0" smtClean="0">
                <a:solidFill>
                  <a:schemeClr val="bg1"/>
                </a:solidFill>
              </a:rPr>
              <a:t>Our </a:t>
            </a:r>
            <a:r>
              <a:rPr lang="en-US" sz="3600" b="1" smtClean="0">
                <a:solidFill>
                  <a:schemeClr val="bg1"/>
                </a:solidFill>
              </a:rPr>
              <a:t>2025 sustainability goals</a:t>
            </a:r>
            <a:endParaRPr lang="en-US" sz="3600" b="1" dirty="0" smtClean="0">
              <a:solidFill>
                <a:schemeClr val="bg1"/>
              </a:solidFill>
            </a:endParaRPr>
          </a:p>
        </p:txBody>
      </p:sp>
      <p:sp>
        <p:nvSpPr>
          <p:cNvPr id="15" name="TextBox 14"/>
          <p:cNvSpPr txBox="1"/>
          <p:nvPr/>
        </p:nvSpPr>
        <p:spPr>
          <a:xfrm>
            <a:off x="8318271" y="532012"/>
            <a:ext cx="3419302" cy="2123658"/>
          </a:xfrm>
          <a:prstGeom prst="rect">
            <a:avLst/>
          </a:prstGeom>
          <a:noFill/>
        </p:spPr>
        <p:txBody>
          <a:bodyPr wrap="square" lIns="0" tIns="0" rIns="0" bIns="0" rtlCol="0">
            <a:spAutoFit/>
          </a:bodyPr>
          <a:lstStyle/>
          <a:p>
            <a:pPr>
              <a:spcAft>
                <a:spcPts val="600"/>
              </a:spcAft>
            </a:pPr>
            <a:r>
              <a:rPr lang="en-US" sz="1600" b="1" dirty="0">
                <a:solidFill>
                  <a:schemeClr val="bg1"/>
                </a:solidFill>
              </a:rPr>
              <a:t>Water </a:t>
            </a:r>
            <a:endParaRPr lang="en-US" sz="1600" dirty="0">
              <a:solidFill>
                <a:schemeClr val="bg1"/>
              </a:solidFill>
            </a:endParaRPr>
          </a:p>
          <a:p>
            <a:pPr marL="166688" indent="-166688">
              <a:spcAft>
                <a:spcPts val="600"/>
              </a:spcAft>
            </a:pPr>
            <a:r>
              <a:rPr lang="en-US" sz="1600" dirty="0">
                <a:solidFill>
                  <a:schemeClr val="bg1"/>
                </a:solidFill>
              </a:rPr>
              <a:t>• Reduce global water use by an additional 10%, indexed </a:t>
            </a:r>
            <a:r>
              <a:rPr lang="en-US" sz="1600" smtClean="0">
                <a:solidFill>
                  <a:schemeClr val="bg1"/>
                </a:solidFill>
              </a:rPr>
              <a:t>to sales</a:t>
            </a:r>
            <a:endParaRPr lang="en-US" sz="1600" dirty="0">
              <a:solidFill>
                <a:schemeClr val="bg1"/>
              </a:solidFill>
            </a:endParaRPr>
          </a:p>
          <a:p>
            <a:pPr marL="166688" indent="-166688">
              <a:spcAft>
                <a:spcPts val="600"/>
              </a:spcAft>
            </a:pPr>
            <a:r>
              <a:rPr lang="en-US" sz="1600" dirty="0">
                <a:solidFill>
                  <a:schemeClr val="bg1"/>
                </a:solidFill>
              </a:rPr>
              <a:t>• Engage 100% of water-stressed/scarce communities </a:t>
            </a:r>
            <a:r>
              <a:rPr lang="en-US" sz="1600" dirty="0" smtClean="0">
                <a:solidFill>
                  <a:schemeClr val="bg1"/>
                </a:solidFill>
              </a:rPr>
              <a:t>where </a:t>
            </a:r>
            <a:r>
              <a:rPr lang="en-US" sz="1600" dirty="0">
                <a:solidFill>
                  <a:schemeClr val="bg1"/>
                </a:solidFill>
              </a:rPr>
              <a:t>3M manufactures on community-wide </a:t>
            </a:r>
            <a:r>
              <a:rPr lang="en-US" sz="1600" dirty="0" smtClean="0">
                <a:solidFill>
                  <a:schemeClr val="bg1"/>
                </a:solidFill>
              </a:rPr>
              <a:t>approaches </a:t>
            </a:r>
            <a:r>
              <a:rPr lang="en-US" sz="1600" dirty="0">
                <a:solidFill>
                  <a:schemeClr val="bg1"/>
                </a:solidFill>
              </a:rPr>
              <a:t>to </a:t>
            </a:r>
            <a:r>
              <a:rPr lang="en-US" sz="1600">
                <a:solidFill>
                  <a:schemeClr val="bg1"/>
                </a:solidFill>
              </a:rPr>
              <a:t>water </a:t>
            </a:r>
            <a:r>
              <a:rPr lang="en-US" sz="1600" smtClean="0">
                <a:solidFill>
                  <a:schemeClr val="bg1"/>
                </a:solidFill>
              </a:rPr>
              <a:t>management</a:t>
            </a:r>
            <a:endParaRPr lang="en-US" sz="1600" dirty="0" smtClean="0">
              <a:solidFill>
                <a:schemeClr val="bg1"/>
              </a:solidFill>
            </a:endParaRPr>
          </a:p>
        </p:txBody>
      </p:sp>
      <p:sp>
        <p:nvSpPr>
          <p:cNvPr id="16" name="TextBox 15"/>
          <p:cNvSpPr txBox="1"/>
          <p:nvPr/>
        </p:nvSpPr>
        <p:spPr>
          <a:xfrm>
            <a:off x="335285" y="3165761"/>
            <a:ext cx="3438696" cy="3147015"/>
          </a:xfrm>
          <a:prstGeom prst="rect">
            <a:avLst/>
          </a:prstGeom>
          <a:noFill/>
        </p:spPr>
        <p:txBody>
          <a:bodyPr wrap="square" lIns="0" tIns="0" rIns="0" bIns="0" rtlCol="0">
            <a:spAutoFit/>
          </a:bodyPr>
          <a:lstStyle/>
          <a:p>
            <a:pPr>
              <a:spcAft>
                <a:spcPts val="600"/>
              </a:spcAft>
            </a:pPr>
            <a:r>
              <a:rPr lang="en-US" sz="1600" b="1" dirty="0">
                <a:solidFill>
                  <a:schemeClr val="bg1"/>
                </a:solidFill>
              </a:rPr>
              <a:t>Energy &amp; Climate </a:t>
            </a:r>
            <a:endParaRPr lang="en-US" sz="1600" b="1" dirty="0" smtClean="0">
              <a:solidFill>
                <a:schemeClr val="bg1"/>
              </a:solidFill>
            </a:endParaRPr>
          </a:p>
          <a:p>
            <a:pPr marL="166688" indent="-166688">
              <a:spcAft>
                <a:spcPts val="300"/>
              </a:spcAft>
            </a:pPr>
            <a:r>
              <a:rPr lang="en-US" sz="1600" dirty="0" smtClean="0">
                <a:solidFill>
                  <a:schemeClr val="bg1"/>
                </a:solidFill>
              </a:rPr>
              <a:t>• </a:t>
            </a:r>
            <a:r>
              <a:rPr lang="en-US" sz="1600" dirty="0">
                <a:solidFill>
                  <a:schemeClr val="bg1"/>
                </a:solidFill>
              </a:rPr>
              <a:t>Improve energy efficiency indexed to net sales by </a:t>
            </a:r>
            <a:r>
              <a:rPr lang="en-US" sz="1600">
                <a:solidFill>
                  <a:schemeClr val="bg1"/>
                </a:solidFill>
              </a:rPr>
              <a:t>30</a:t>
            </a:r>
            <a:r>
              <a:rPr lang="en-US" sz="1600" smtClean="0">
                <a:solidFill>
                  <a:schemeClr val="bg1"/>
                </a:solidFill>
              </a:rPr>
              <a:t>%</a:t>
            </a:r>
            <a:endParaRPr lang="en-US" sz="1600" dirty="0">
              <a:solidFill>
                <a:schemeClr val="bg1"/>
              </a:solidFill>
            </a:endParaRPr>
          </a:p>
          <a:p>
            <a:pPr marL="166688" indent="-166688">
              <a:spcAft>
                <a:spcPts val="300"/>
              </a:spcAft>
            </a:pPr>
            <a:r>
              <a:rPr lang="en-US" sz="1600" dirty="0">
                <a:solidFill>
                  <a:schemeClr val="bg1"/>
                </a:solidFill>
              </a:rPr>
              <a:t>• Increase renewable energy </a:t>
            </a:r>
            <a:r>
              <a:rPr lang="en-US" sz="1600">
                <a:solidFill>
                  <a:schemeClr val="bg1"/>
                </a:solidFill>
              </a:rPr>
              <a:t>to </a:t>
            </a:r>
            <a:r>
              <a:rPr lang="en-US" sz="1600" smtClean="0">
                <a:solidFill>
                  <a:schemeClr val="bg1"/>
                </a:solidFill>
              </a:rPr>
              <a:t/>
            </a:r>
            <a:br>
              <a:rPr lang="en-US" sz="1600" smtClean="0">
                <a:solidFill>
                  <a:schemeClr val="bg1"/>
                </a:solidFill>
              </a:rPr>
            </a:br>
            <a:r>
              <a:rPr lang="en-US" sz="1600" smtClean="0">
                <a:solidFill>
                  <a:schemeClr val="bg1"/>
                </a:solidFill>
              </a:rPr>
              <a:t>25</a:t>
            </a:r>
            <a:r>
              <a:rPr lang="en-US" sz="1600" dirty="0">
                <a:solidFill>
                  <a:schemeClr val="bg1"/>
                </a:solidFill>
              </a:rPr>
              <a:t>% of total </a:t>
            </a:r>
            <a:r>
              <a:rPr lang="en-US" sz="1600">
                <a:solidFill>
                  <a:schemeClr val="bg1"/>
                </a:solidFill>
              </a:rPr>
              <a:t>electricity </a:t>
            </a:r>
            <a:r>
              <a:rPr lang="en-US" sz="1600" smtClean="0">
                <a:solidFill>
                  <a:schemeClr val="bg1"/>
                </a:solidFill>
              </a:rPr>
              <a:t>use</a:t>
            </a:r>
            <a:endParaRPr lang="en-US" sz="1600" dirty="0">
              <a:solidFill>
                <a:schemeClr val="bg1"/>
              </a:solidFill>
            </a:endParaRPr>
          </a:p>
          <a:p>
            <a:pPr marL="166688" indent="-166688">
              <a:spcAft>
                <a:spcPts val="300"/>
              </a:spcAft>
            </a:pPr>
            <a:r>
              <a:rPr lang="en-US" sz="1600" dirty="0">
                <a:solidFill>
                  <a:schemeClr val="bg1"/>
                </a:solidFill>
              </a:rPr>
              <a:t>• Ensure GHG emissions at </a:t>
            </a:r>
            <a:r>
              <a:rPr lang="en-US" sz="1600">
                <a:solidFill>
                  <a:schemeClr val="bg1"/>
                </a:solidFill>
              </a:rPr>
              <a:t>least </a:t>
            </a:r>
            <a:r>
              <a:rPr lang="en-US" sz="1600" smtClean="0">
                <a:solidFill>
                  <a:schemeClr val="bg1"/>
                </a:solidFill>
              </a:rPr>
              <a:t/>
            </a:r>
            <a:br>
              <a:rPr lang="en-US" sz="1600" smtClean="0">
                <a:solidFill>
                  <a:schemeClr val="bg1"/>
                </a:solidFill>
              </a:rPr>
            </a:br>
            <a:r>
              <a:rPr lang="en-US" sz="1600" smtClean="0">
                <a:solidFill>
                  <a:schemeClr val="bg1"/>
                </a:solidFill>
              </a:rPr>
              <a:t>50</a:t>
            </a:r>
            <a:r>
              <a:rPr lang="en-US" sz="1600" dirty="0">
                <a:solidFill>
                  <a:schemeClr val="bg1"/>
                </a:solidFill>
              </a:rPr>
              <a:t>% below our 2002 </a:t>
            </a:r>
            <a:r>
              <a:rPr lang="en-US" sz="1600" dirty="0" smtClean="0">
                <a:solidFill>
                  <a:schemeClr val="bg1"/>
                </a:solidFill>
              </a:rPr>
              <a:t>baseline</a:t>
            </a:r>
            <a:r>
              <a:rPr lang="en-US" sz="1600" dirty="0">
                <a:solidFill>
                  <a:schemeClr val="bg1"/>
                </a:solidFill>
              </a:rPr>
              <a:t>, while growing </a:t>
            </a:r>
            <a:r>
              <a:rPr lang="en-US" sz="1600">
                <a:solidFill>
                  <a:schemeClr val="bg1"/>
                </a:solidFill>
              </a:rPr>
              <a:t>our </a:t>
            </a:r>
            <a:r>
              <a:rPr lang="en-US" sz="1600" smtClean="0">
                <a:solidFill>
                  <a:schemeClr val="bg1"/>
                </a:solidFill>
              </a:rPr>
              <a:t>business</a:t>
            </a:r>
            <a:endParaRPr lang="en-US" sz="1600" dirty="0">
              <a:solidFill>
                <a:schemeClr val="bg1"/>
              </a:solidFill>
            </a:endParaRPr>
          </a:p>
          <a:p>
            <a:pPr marL="166688" indent="-166688">
              <a:spcAft>
                <a:spcPts val="300"/>
              </a:spcAft>
            </a:pPr>
            <a:r>
              <a:rPr lang="en-US" sz="1600" dirty="0">
                <a:solidFill>
                  <a:schemeClr val="bg1"/>
                </a:solidFill>
              </a:rPr>
              <a:t>• Help our customers reduce their GHGs by 250 </a:t>
            </a:r>
            <a:r>
              <a:rPr lang="en-US" sz="1600" dirty="0" smtClean="0">
                <a:solidFill>
                  <a:schemeClr val="bg1"/>
                </a:solidFill>
              </a:rPr>
              <a:t>million </a:t>
            </a:r>
            <a:r>
              <a:rPr lang="en-US" sz="1600" dirty="0">
                <a:solidFill>
                  <a:schemeClr val="bg1"/>
                </a:solidFill>
              </a:rPr>
              <a:t>tons of CO</a:t>
            </a:r>
            <a:r>
              <a:rPr lang="en-US" sz="1600" baseline="-25000" dirty="0">
                <a:solidFill>
                  <a:schemeClr val="bg1"/>
                </a:solidFill>
              </a:rPr>
              <a:t>2</a:t>
            </a:r>
            <a:r>
              <a:rPr lang="en-US" sz="1600" dirty="0">
                <a:solidFill>
                  <a:schemeClr val="bg1"/>
                </a:solidFill>
              </a:rPr>
              <a:t> equivalent emissions through </a:t>
            </a:r>
            <a:r>
              <a:rPr lang="en-US" sz="1600" dirty="0" smtClean="0">
                <a:solidFill>
                  <a:schemeClr val="bg1"/>
                </a:solidFill>
              </a:rPr>
              <a:t>use of </a:t>
            </a:r>
            <a:r>
              <a:rPr lang="en-US" sz="1600">
                <a:solidFill>
                  <a:schemeClr val="bg1"/>
                </a:solidFill>
              </a:rPr>
              <a:t>3M </a:t>
            </a:r>
            <a:r>
              <a:rPr lang="en-US" sz="1600" smtClean="0">
                <a:solidFill>
                  <a:schemeClr val="bg1"/>
                </a:solidFill>
              </a:rPr>
              <a:t>products</a:t>
            </a:r>
            <a:endParaRPr lang="en-US" sz="1600" dirty="0" smtClean="0">
              <a:solidFill>
                <a:schemeClr val="bg1"/>
              </a:solidFill>
            </a:endParaRPr>
          </a:p>
        </p:txBody>
      </p:sp>
      <p:sp>
        <p:nvSpPr>
          <p:cNvPr id="17" name="TextBox 16"/>
          <p:cNvSpPr txBox="1"/>
          <p:nvPr/>
        </p:nvSpPr>
        <p:spPr>
          <a:xfrm>
            <a:off x="4344791" y="4705291"/>
            <a:ext cx="3502424" cy="1061829"/>
          </a:xfrm>
          <a:prstGeom prst="rect">
            <a:avLst/>
          </a:prstGeom>
          <a:noFill/>
        </p:spPr>
        <p:txBody>
          <a:bodyPr wrap="square" lIns="0" tIns="0" rIns="0" bIns="0" rtlCol="0">
            <a:spAutoFit/>
          </a:bodyPr>
          <a:lstStyle/>
          <a:p>
            <a:pPr>
              <a:spcAft>
                <a:spcPts val="600"/>
              </a:spcAft>
            </a:pPr>
            <a:r>
              <a:rPr lang="en-US" sz="1600" b="1" dirty="0">
                <a:solidFill>
                  <a:schemeClr val="bg1"/>
                </a:solidFill>
              </a:rPr>
              <a:t>Health &amp; Safety </a:t>
            </a:r>
            <a:endParaRPr lang="en-US" sz="1600" dirty="0">
              <a:solidFill>
                <a:schemeClr val="bg1"/>
              </a:solidFill>
            </a:endParaRPr>
          </a:p>
          <a:p>
            <a:pPr marL="166688" indent="-166688"/>
            <a:r>
              <a:rPr lang="en-US" sz="1600" dirty="0">
                <a:solidFill>
                  <a:schemeClr val="bg1"/>
                </a:solidFill>
              </a:rPr>
              <a:t>• Provide training to 5 million people globally on worker </a:t>
            </a:r>
            <a:r>
              <a:rPr lang="en-US" sz="1600" dirty="0" smtClean="0">
                <a:solidFill>
                  <a:schemeClr val="bg1"/>
                </a:solidFill>
              </a:rPr>
              <a:t>and </a:t>
            </a:r>
            <a:r>
              <a:rPr lang="en-US" sz="1600" dirty="0">
                <a:solidFill>
                  <a:schemeClr val="bg1"/>
                </a:solidFill>
              </a:rPr>
              <a:t>patient safety.</a:t>
            </a:r>
            <a:endParaRPr lang="en-US" sz="1600" dirty="0" smtClean="0">
              <a:solidFill>
                <a:schemeClr val="bg1"/>
              </a:solidFill>
            </a:endParaRPr>
          </a:p>
        </p:txBody>
      </p:sp>
      <p:sp>
        <p:nvSpPr>
          <p:cNvPr id="18" name="TextBox 17"/>
          <p:cNvSpPr txBox="1"/>
          <p:nvPr/>
        </p:nvSpPr>
        <p:spPr>
          <a:xfrm>
            <a:off x="8318271" y="3225334"/>
            <a:ext cx="3585551" cy="2939266"/>
          </a:xfrm>
          <a:prstGeom prst="rect">
            <a:avLst/>
          </a:prstGeom>
          <a:noFill/>
        </p:spPr>
        <p:txBody>
          <a:bodyPr wrap="square" lIns="0" tIns="0" rIns="0" bIns="0" rtlCol="0">
            <a:spAutoFit/>
          </a:bodyPr>
          <a:lstStyle/>
          <a:p>
            <a:pPr>
              <a:spcAft>
                <a:spcPts val="600"/>
              </a:spcAft>
            </a:pPr>
            <a:r>
              <a:rPr lang="en-US" sz="1600" b="1" dirty="0">
                <a:solidFill>
                  <a:schemeClr val="bg1"/>
                </a:solidFill>
              </a:rPr>
              <a:t>Education &amp; Development </a:t>
            </a:r>
            <a:endParaRPr lang="en-US" sz="1600" dirty="0">
              <a:solidFill>
                <a:schemeClr val="bg1"/>
              </a:solidFill>
            </a:endParaRPr>
          </a:p>
          <a:p>
            <a:pPr marL="166688" indent="-166688">
              <a:spcAft>
                <a:spcPts val="600"/>
              </a:spcAft>
            </a:pPr>
            <a:r>
              <a:rPr lang="en-US" sz="1600" dirty="0">
                <a:solidFill>
                  <a:schemeClr val="bg1"/>
                </a:solidFill>
              </a:rPr>
              <a:t>• Invest cash and products for education, community and </a:t>
            </a:r>
            <a:r>
              <a:rPr lang="en-US" sz="1600" smtClean="0">
                <a:solidFill>
                  <a:schemeClr val="bg1"/>
                </a:solidFill>
              </a:rPr>
              <a:t>environmental programs</a:t>
            </a:r>
            <a:endParaRPr lang="en-US" sz="1600" dirty="0">
              <a:solidFill>
                <a:schemeClr val="bg1"/>
              </a:solidFill>
            </a:endParaRPr>
          </a:p>
          <a:p>
            <a:pPr marL="166688" indent="-166688">
              <a:spcAft>
                <a:spcPts val="600"/>
              </a:spcAft>
            </a:pPr>
            <a:r>
              <a:rPr lang="en-US" sz="1600" dirty="0">
                <a:solidFill>
                  <a:schemeClr val="bg1"/>
                </a:solidFill>
              </a:rPr>
              <a:t>• 100% participation in employee development programs </a:t>
            </a:r>
            <a:r>
              <a:rPr lang="en-US" sz="1600" dirty="0" smtClean="0">
                <a:solidFill>
                  <a:schemeClr val="bg1"/>
                </a:solidFill>
              </a:rPr>
              <a:t>to </a:t>
            </a:r>
            <a:r>
              <a:rPr lang="en-US" sz="1600" dirty="0">
                <a:solidFill>
                  <a:schemeClr val="bg1"/>
                </a:solidFill>
              </a:rPr>
              <a:t>advance individual and </a:t>
            </a:r>
            <a:r>
              <a:rPr lang="en-US" sz="1600">
                <a:solidFill>
                  <a:schemeClr val="bg1"/>
                </a:solidFill>
              </a:rPr>
              <a:t>organizational </a:t>
            </a:r>
            <a:r>
              <a:rPr lang="en-US" sz="1600" smtClean="0">
                <a:solidFill>
                  <a:schemeClr val="bg1"/>
                </a:solidFill>
              </a:rPr>
              <a:t>capabilities</a:t>
            </a:r>
            <a:endParaRPr lang="en-US" sz="1600" dirty="0">
              <a:solidFill>
                <a:schemeClr val="bg1"/>
              </a:solidFill>
            </a:endParaRPr>
          </a:p>
          <a:p>
            <a:pPr marL="166688" indent="-166688">
              <a:spcAft>
                <a:spcPts val="600"/>
              </a:spcAft>
            </a:pPr>
            <a:r>
              <a:rPr lang="en-US" sz="1600" dirty="0">
                <a:solidFill>
                  <a:schemeClr val="bg1"/>
                </a:solidFill>
              </a:rPr>
              <a:t>• Double the pipeline of diverse talent in management to </a:t>
            </a:r>
            <a:r>
              <a:rPr lang="en-US" sz="1600" dirty="0" smtClean="0">
                <a:solidFill>
                  <a:schemeClr val="bg1"/>
                </a:solidFill>
              </a:rPr>
              <a:t>build </a:t>
            </a:r>
            <a:r>
              <a:rPr lang="en-US" sz="1600" dirty="0">
                <a:solidFill>
                  <a:schemeClr val="bg1"/>
                </a:solidFill>
              </a:rPr>
              <a:t>a </a:t>
            </a:r>
            <a:r>
              <a:rPr lang="en-US" sz="1600">
                <a:solidFill>
                  <a:schemeClr val="bg1"/>
                </a:solidFill>
              </a:rPr>
              <a:t>diverse </a:t>
            </a:r>
            <a:r>
              <a:rPr lang="en-US" sz="1600" smtClean="0">
                <a:solidFill>
                  <a:schemeClr val="bg1"/>
                </a:solidFill>
              </a:rPr>
              <a:t>workforce</a:t>
            </a:r>
            <a:endParaRPr lang="en-US" sz="1600" dirty="0" smtClean="0">
              <a:solidFill>
                <a:schemeClr val="bg1"/>
              </a:solidFill>
            </a:endParaRPr>
          </a:p>
        </p:txBody>
      </p:sp>
    </p:spTree>
    <p:extLst>
      <p:ext uri="{BB962C8B-B14F-4D97-AF65-F5344CB8AC3E}">
        <p14:creationId xmlns:p14="http://schemas.microsoft.com/office/powerpoint/2010/main" val="83765449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508553" y="584529"/>
            <a:ext cx="11465733" cy="5010728"/>
            <a:chOff x="728608" y="1890807"/>
            <a:chExt cx="10723673" cy="4392024"/>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682" y="5744898"/>
              <a:ext cx="297180" cy="297180"/>
            </a:xfrm>
            <a:prstGeom prst="rect">
              <a:avLst/>
            </a:prstGeom>
          </p:spPr>
        </p:pic>
        <p:pic>
          <p:nvPicPr>
            <p:cNvPr id="21" name="Picture 20"/>
            <p:cNvPicPr>
              <a:picLocks noChangeAspect="1"/>
            </p:cNvPicPr>
            <p:nvPr/>
          </p:nvPicPr>
          <p:blipFill>
            <a:blip r:embed="rId4"/>
            <a:stretch>
              <a:fillRect/>
            </a:stretch>
          </p:blipFill>
          <p:spPr>
            <a:xfrm>
              <a:off x="728608" y="1890807"/>
              <a:ext cx="10723673" cy="4392024"/>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339" y="3802254"/>
              <a:ext cx="297180" cy="29718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971" y="3392605"/>
              <a:ext cx="297180" cy="297180"/>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800" y="5314695"/>
              <a:ext cx="297180" cy="297180"/>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5476" y="3047406"/>
              <a:ext cx="297180" cy="297180"/>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804" y="3454597"/>
              <a:ext cx="297180" cy="297180"/>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9500" y="4758106"/>
              <a:ext cx="297180" cy="297180"/>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5010" y="5128840"/>
              <a:ext cx="297180" cy="297180"/>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032" y="5343555"/>
              <a:ext cx="297180" cy="297180"/>
            </a:xfrm>
            <a:prstGeom prst="rect">
              <a:avLst/>
            </a:prstGeom>
          </p:spPr>
        </p:pic>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2631" y="5391470"/>
              <a:ext cx="297180" cy="29718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18" y="5596308"/>
              <a:ext cx="297180" cy="297180"/>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2656" y="4906696"/>
              <a:ext cx="297180" cy="297180"/>
            </a:xfrm>
            <a:prstGeom prst="rect">
              <a:avLst/>
            </a:prstGeom>
          </p:spPr>
        </p:pic>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664" y="3947337"/>
              <a:ext cx="297180" cy="297180"/>
            </a:xfrm>
            <a:prstGeom prst="rect">
              <a:avLst/>
            </a:prstGeom>
          </p:spPr>
        </p:pic>
      </p:grpSp>
    </p:spTree>
    <p:extLst>
      <p:ext uri="{BB962C8B-B14F-4D97-AF65-F5344CB8AC3E}">
        <p14:creationId xmlns:p14="http://schemas.microsoft.com/office/powerpoint/2010/main" val="421662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3048" y="0"/>
            <a:ext cx="12188952" cy="6853272"/>
          </a:xfrm>
          <a:prstGeom prst="rect">
            <a:avLst/>
          </a:prstGeom>
        </p:spPr>
      </p:pic>
      <p:sp>
        <p:nvSpPr>
          <p:cNvPr id="10" name="Title 19"/>
          <p:cNvSpPr txBox="1">
            <a:spLocks/>
          </p:cNvSpPr>
          <p:nvPr/>
        </p:nvSpPr>
        <p:spPr>
          <a:xfrm>
            <a:off x="2231523" y="2233901"/>
            <a:ext cx="6901592" cy="2228850"/>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Aft>
                <a:spcPts val="1200"/>
              </a:spcAft>
            </a:pPr>
            <a:r>
              <a:rPr lang="en-US" sz="7200" dirty="0" smtClean="0">
                <a:solidFill>
                  <a:srgbClr val="FFFFFF"/>
                </a:solidFill>
              </a:rPr>
              <a:t>Thank you</a:t>
            </a:r>
          </a:p>
          <a:p>
            <a:r>
              <a:rPr lang="en-US" dirty="0" smtClean="0">
                <a:solidFill>
                  <a:srgbClr val="FFFFFF"/>
                </a:solidFill>
              </a:rPr>
              <a:t>3M.com/Sustainability</a:t>
            </a:r>
          </a:p>
          <a:p>
            <a:r>
              <a:rPr lang="en-US" dirty="0" smtClean="0">
                <a:solidFill>
                  <a:srgbClr val="FFFFFF"/>
                </a:solidFill>
              </a:rPr>
              <a:t>#LifeWith3M</a:t>
            </a:r>
            <a:endParaRPr lang="en-US" dirty="0">
              <a:solidFill>
                <a:srgbClr val="FFFFFF"/>
              </a:solidFill>
            </a:endParaRPr>
          </a:p>
        </p:txBody>
      </p:sp>
      <p:sp>
        <p:nvSpPr>
          <p:cNvPr id="9" name="Freeform 8"/>
          <p:cNvSpPr/>
          <p:nvPr/>
        </p:nvSpPr>
        <p:spPr>
          <a:xfrm flipH="1">
            <a:off x="0" y="0"/>
            <a:ext cx="12188952" cy="6858000"/>
          </a:xfrm>
          <a:custGeom>
            <a:avLst/>
            <a:gdLst>
              <a:gd name="connsiteX0" fmla="*/ 8106770 w 12201099"/>
              <a:gd name="connsiteY0" fmla="*/ 0 h 6864824"/>
              <a:gd name="connsiteX1" fmla="*/ 0 w 12201099"/>
              <a:gd name="connsiteY1" fmla="*/ 6864824 h 6864824"/>
              <a:gd name="connsiteX2" fmla="*/ 12201099 w 12201099"/>
              <a:gd name="connsiteY2" fmla="*/ 4572000 h 6864824"/>
              <a:gd name="connsiteX3" fmla="*/ 8106770 w 12201099"/>
              <a:gd name="connsiteY3" fmla="*/ 0 h 6864824"/>
              <a:gd name="connsiteX0" fmla="*/ 8160612 w 12201099"/>
              <a:gd name="connsiteY0" fmla="*/ 0 h 6864824"/>
              <a:gd name="connsiteX1" fmla="*/ 0 w 12201099"/>
              <a:gd name="connsiteY1" fmla="*/ 6864824 h 6864824"/>
              <a:gd name="connsiteX2" fmla="*/ 12201099 w 12201099"/>
              <a:gd name="connsiteY2" fmla="*/ 4572000 h 6864824"/>
              <a:gd name="connsiteX3" fmla="*/ 8160612 w 12201099"/>
              <a:gd name="connsiteY3" fmla="*/ 0 h 6864824"/>
              <a:gd name="connsiteX0" fmla="*/ 8160612 w 12201099"/>
              <a:gd name="connsiteY0" fmla="*/ 0 h 6864824"/>
              <a:gd name="connsiteX1" fmla="*/ 0 w 12201099"/>
              <a:gd name="connsiteY1" fmla="*/ 6864824 h 6864824"/>
              <a:gd name="connsiteX2" fmla="*/ 12201099 w 12201099"/>
              <a:gd name="connsiteY2" fmla="*/ 2268962 h 6864824"/>
              <a:gd name="connsiteX3" fmla="*/ 8160612 w 12201099"/>
              <a:gd name="connsiteY3" fmla="*/ 0 h 6864824"/>
              <a:gd name="connsiteX0" fmla="*/ 4100764 w 12201099"/>
              <a:gd name="connsiteY0" fmla="*/ 0 h 6894350"/>
              <a:gd name="connsiteX1" fmla="*/ 0 w 12201099"/>
              <a:gd name="connsiteY1" fmla="*/ 6894350 h 6894350"/>
              <a:gd name="connsiteX2" fmla="*/ 12201099 w 12201099"/>
              <a:gd name="connsiteY2" fmla="*/ 2298488 h 6894350"/>
              <a:gd name="connsiteX3" fmla="*/ 4100764 w 12201099"/>
              <a:gd name="connsiteY3" fmla="*/ 0 h 6894350"/>
              <a:gd name="connsiteX0" fmla="*/ 4100764 w 12181624"/>
              <a:gd name="connsiteY0" fmla="*/ 0 h 6894350"/>
              <a:gd name="connsiteX1" fmla="*/ 0 w 12181624"/>
              <a:gd name="connsiteY1" fmla="*/ 6894350 h 6894350"/>
              <a:gd name="connsiteX2" fmla="*/ 12181624 w 12181624"/>
              <a:gd name="connsiteY2" fmla="*/ 4313008 h 6894350"/>
              <a:gd name="connsiteX3" fmla="*/ 4100764 w 12181624"/>
              <a:gd name="connsiteY3" fmla="*/ 0 h 6894350"/>
              <a:gd name="connsiteX0" fmla="*/ 7937281 w 12181624"/>
              <a:gd name="connsiteY0" fmla="*/ 0 h 6972583"/>
              <a:gd name="connsiteX1" fmla="*/ 0 w 12181624"/>
              <a:gd name="connsiteY1" fmla="*/ 6972583 h 6972583"/>
              <a:gd name="connsiteX2" fmla="*/ 12181624 w 12181624"/>
              <a:gd name="connsiteY2" fmla="*/ 4391241 h 6972583"/>
              <a:gd name="connsiteX3" fmla="*/ 7937281 w 12181624"/>
              <a:gd name="connsiteY3" fmla="*/ 0 h 6972583"/>
              <a:gd name="connsiteX0" fmla="*/ 8112554 w 12181624"/>
              <a:gd name="connsiteY0" fmla="*/ 0 h 6894350"/>
              <a:gd name="connsiteX1" fmla="*/ 0 w 12181624"/>
              <a:gd name="connsiteY1" fmla="*/ 6894350 h 6894350"/>
              <a:gd name="connsiteX2" fmla="*/ 12181624 w 12181624"/>
              <a:gd name="connsiteY2" fmla="*/ 4313008 h 6894350"/>
              <a:gd name="connsiteX3" fmla="*/ 8112554 w 12181624"/>
              <a:gd name="connsiteY3" fmla="*/ 0 h 6894350"/>
              <a:gd name="connsiteX0" fmla="*/ 8112554 w 12220573"/>
              <a:gd name="connsiteY0" fmla="*/ 0 h 6894350"/>
              <a:gd name="connsiteX1" fmla="*/ 0 w 12220573"/>
              <a:gd name="connsiteY1" fmla="*/ 6894350 h 6894350"/>
              <a:gd name="connsiteX2" fmla="*/ 12220573 w 12220573"/>
              <a:gd name="connsiteY2" fmla="*/ 4586826 h 6894350"/>
              <a:gd name="connsiteX3" fmla="*/ 8112554 w 12220573"/>
              <a:gd name="connsiteY3" fmla="*/ 0 h 6894350"/>
            </a:gdLst>
            <a:ahLst/>
            <a:cxnLst>
              <a:cxn ang="0">
                <a:pos x="connsiteX0" y="connsiteY0"/>
              </a:cxn>
              <a:cxn ang="0">
                <a:pos x="connsiteX1" y="connsiteY1"/>
              </a:cxn>
              <a:cxn ang="0">
                <a:pos x="connsiteX2" y="connsiteY2"/>
              </a:cxn>
              <a:cxn ang="0">
                <a:pos x="connsiteX3" y="connsiteY3"/>
              </a:cxn>
            </a:cxnLst>
            <a:rect l="l" t="t" r="r" b="b"/>
            <a:pathLst>
              <a:path w="12220573" h="6894350">
                <a:moveTo>
                  <a:pt x="8112554" y="0"/>
                </a:moveTo>
                <a:lnTo>
                  <a:pt x="0" y="6894350"/>
                </a:lnTo>
                <a:lnTo>
                  <a:pt x="12220573" y="4586826"/>
                </a:lnTo>
                <a:lnTo>
                  <a:pt x="8112554"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4" name="Freeform 3"/>
          <p:cNvSpPr/>
          <p:nvPr userDrawn="1"/>
        </p:nvSpPr>
        <p:spPr>
          <a:xfrm flipH="1">
            <a:off x="-19454" y="0"/>
            <a:ext cx="12188952" cy="6858000"/>
          </a:xfrm>
          <a:custGeom>
            <a:avLst/>
            <a:gdLst>
              <a:gd name="connsiteX0" fmla="*/ 8106770 w 12201099"/>
              <a:gd name="connsiteY0" fmla="*/ 0 h 6864824"/>
              <a:gd name="connsiteX1" fmla="*/ 0 w 12201099"/>
              <a:gd name="connsiteY1" fmla="*/ 6864824 h 6864824"/>
              <a:gd name="connsiteX2" fmla="*/ 12201099 w 12201099"/>
              <a:gd name="connsiteY2" fmla="*/ 4572000 h 6864824"/>
              <a:gd name="connsiteX3" fmla="*/ 8106770 w 12201099"/>
              <a:gd name="connsiteY3" fmla="*/ 0 h 6864824"/>
              <a:gd name="connsiteX0" fmla="*/ 8160612 w 12201099"/>
              <a:gd name="connsiteY0" fmla="*/ 0 h 6864824"/>
              <a:gd name="connsiteX1" fmla="*/ 0 w 12201099"/>
              <a:gd name="connsiteY1" fmla="*/ 6864824 h 6864824"/>
              <a:gd name="connsiteX2" fmla="*/ 12201099 w 12201099"/>
              <a:gd name="connsiteY2" fmla="*/ 4572000 h 6864824"/>
              <a:gd name="connsiteX3" fmla="*/ 8160612 w 12201099"/>
              <a:gd name="connsiteY3" fmla="*/ 0 h 6864824"/>
              <a:gd name="connsiteX0" fmla="*/ 8160612 w 12201099"/>
              <a:gd name="connsiteY0" fmla="*/ 0 h 6864824"/>
              <a:gd name="connsiteX1" fmla="*/ 0 w 12201099"/>
              <a:gd name="connsiteY1" fmla="*/ 6864824 h 6864824"/>
              <a:gd name="connsiteX2" fmla="*/ 12201099 w 12201099"/>
              <a:gd name="connsiteY2" fmla="*/ 2268962 h 6864824"/>
              <a:gd name="connsiteX3" fmla="*/ 8160612 w 12201099"/>
              <a:gd name="connsiteY3" fmla="*/ 0 h 6864824"/>
              <a:gd name="connsiteX0" fmla="*/ 4100764 w 12201099"/>
              <a:gd name="connsiteY0" fmla="*/ 0 h 6894350"/>
              <a:gd name="connsiteX1" fmla="*/ 0 w 12201099"/>
              <a:gd name="connsiteY1" fmla="*/ 6894350 h 6894350"/>
              <a:gd name="connsiteX2" fmla="*/ 12201099 w 12201099"/>
              <a:gd name="connsiteY2" fmla="*/ 2298488 h 6894350"/>
              <a:gd name="connsiteX3" fmla="*/ 4100764 w 12201099"/>
              <a:gd name="connsiteY3" fmla="*/ 0 h 6894350"/>
              <a:gd name="connsiteX0" fmla="*/ 4100764 w 12181624"/>
              <a:gd name="connsiteY0" fmla="*/ 0 h 6894350"/>
              <a:gd name="connsiteX1" fmla="*/ 0 w 12181624"/>
              <a:gd name="connsiteY1" fmla="*/ 6894350 h 6894350"/>
              <a:gd name="connsiteX2" fmla="*/ 12181624 w 12181624"/>
              <a:gd name="connsiteY2" fmla="*/ 4313008 h 6894350"/>
              <a:gd name="connsiteX3" fmla="*/ 4100764 w 12181624"/>
              <a:gd name="connsiteY3" fmla="*/ 0 h 6894350"/>
              <a:gd name="connsiteX0" fmla="*/ 7937281 w 12181624"/>
              <a:gd name="connsiteY0" fmla="*/ 0 h 6972583"/>
              <a:gd name="connsiteX1" fmla="*/ 0 w 12181624"/>
              <a:gd name="connsiteY1" fmla="*/ 6972583 h 6972583"/>
              <a:gd name="connsiteX2" fmla="*/ 12181624 w 12181624"/>
              <a:gd name="connsiteY2" fmla="*/ 4391241 h 6972583"/>
              <a:gd name="connsiteX3" fmla="*/ 7937281 w 12181624"/>
              <a:gd name="connsiteY3" fmla="*/ 0 h 6972583"/>
              <a:gd name="connsiteX0" fmla="*/ 8112554 w 12181624"/>
              <a:gd name="connsiteY0" fmla="*/ 0 h 6894350"/>
              <a:gd name="connsiteX1" fmla="*/ 0 w 12181624"/>
              <a:gd name="connsiteY1" fmla="*/ 6894350 h 6894350"/>
              <a:gd name="connsiteX2" fmla="*/ 12181624 w 12181624"/>
              <a:gd name="connsiteY2" fmla="*/ 4313008 h 6894350"/>
              <a:gd name="connsiteX3" fmla="*/ 8112554 w 12181624"/>
              <a:gd name="connsiteY3" fmla="*/ 0 h 6894350"/>
              <a:gd name="connsiteX0" fmla="*/ 8112554 w 12220573"/>
              <a:gd name="connsiteY0" fmla="*/ 0 h 6894350"/>
              <a:gd name="connsiteX1" fmla="*/ 0 w 12220573"/>
              <a:gd name="connsiteY1" fmla="*/ 6894350 h 6894350"/>
              <a:gd name="connsiteX2" fmla="*/ 12220573 w 12220573"/>
              <a:gd name="connsiteY2" fmla="*/ 4586826 h 6894350"/>
              <a:gd name="connsiteX3" fmla="*/ 8112554 w 12220573"/>
              <a:gd name="connsiteY3" fmla="*/ 0 h 6894350"/>
            </a:gdLst>
            <a:ahLst/>
            <a:cxnLst>
              <a:cxn ang="0">
                <a:pos x="connsiteX0" y="connsiteY0"/>
              </a:cxn>
              <a:cxn ang="0">
                <a:pos x="connsiteX1" y="connsiteY1"/>
              </a:cxn>
              <a:cxn ang="0">
                <a:pos x="connsiteX2" y="connsiteY2"/>
              </a:cxn>
              <a:cxn ang="0">
                <a:pos x="connsiteX3" y="connsiteY3"/>
              </a:cxn>
            </a:cxnLst>
            <a:rect l="l" t="t" r="r" b="b"/>
            <a:pathLst>
              <a:path w="12220573" h="6894350">
                <a:moveTo>
                  <a:pt x="8112554" y="0"/>
                </a:moveTo>
                <a:lnTo>
                  <a:pt x="0" y="6894350"/>
                </a:lnTo>
                <a:lnTo>
                  <a:pt x="12220573" y="4586826"/>
                </a:lnTo>
                <a:lnTo>
                  <a:pt x="8112554"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159474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p:cNvSpPr>
            <a:spLocks noGrp="1"/>
          </p:cNvSpPr>
          <p:nvPr>
            <p:ph type="title"/>
          </p:nvPr>
        </p:nvSpPr>
        <p:spPr>
          <a:xfrm>
            <a:off x="379412" y="380999"/>
            <a:ext cx="11425237" cy="533401"/>
          </a:xfrm>
        </p:spPr>
        <p:txBody>
          <a:bodyPr/>
          <a:lstStyle/>
          <a:p>
            <a:r>
              <a:rPr lang="en-US" sz="4400"/>
              <a:t>3M facts</a:t>
            </a:r>
          </a:p>
        </p:txBody>
      </p:sp>
      <p:sp>
        <p:nvSpPr>
          <p:cNvPr id="12" name="Content Placeholder 11"/>
          <p:cNvSpPr>
            <a:spLocks noGrp="1"/>
          </p:cNvSpPr>
          <p:nvPr>
            <p:ph sz="quarter" idx="13"/>
          </p:nvPr>
        </p:nvSpPr>
        <p:spPr>
          <a:xfrm>
            <a:off x="379412" y="1028700"/>
            <a:ext cx="3794760" cy="4953000"/>
          </a:xfrm>
        </p:spPr>
        <p:txBody>
          <a:bodyPr/>
          <a:lstStyle/>
          <a:p>
            <a:pPr lvl="0">
              <a:lnSpc>
                <a:spcPct val="100000"/>
              </a:lnSpc>
              <a:spcAft>
                <a:spcPts val="0"/>
              </a:spcAft>
            </a:pPr>
            <a:r>
              <a:rPr lang="en-US" sz="1400" dirty="0">
                <a:latin typeface="3M Circular TT Bold"/>
                <a:ea typeface="+mn-ea"/>
                <a:cs typeface="+mn-cs"/>
              </a:rPr>
              <a:t>Sales</a:t>
            </a:r>
          </a:p>
          <a:p>
            <a:pPr lvl="0">
              <a:lnSpc>
                <a:spcPct val="100000"/>
              </a:lnSpc>
              <a:spcAft>
                <a:spcPts val="0"/>
              </a:spcAft>
              <a:tabLst>
                <a:tab pos="2406650" algn="l"/>
              </a:tabLst>
            </a:pPr>
            <a:r>
              <a:rPr lang="en-US" sz="1200" dirty="0">
                <a:ea typeface="+mn-ea"/>
                <a:cs typeface="+mn-cs"/>
              </a:rPr>
              <a:t>Worldwide	$31.821</a:t>
            </a:r>
          </a:p>
          <a:p>
            <a:pPr lvl="0">
              <a:lnSpc>
                <a:spcPct val="100000"/>
              </a:lnSpc>
              <a:spcAft>
                <a:spcPts val="0"/>
              </a:spcAft>
              <a:tabLst>
                <a:tab pos="2406650" algn="l"/>
              </a:tabLst>
            </a:pPr>
            <a:r>
              <a:rPr lang="en-US" sz="1200" dirty="0">
                <a:ea typeface="+mn-ea"/>
                <a:cs typeface="+mn-cs"/>
              </a:rPr>
              <a:t>International	$20.107</a:t>
            </a:r>
          </a:p>
          <a:p>
            <a:pPr marL="304800" lvl="0">
              <a:lnSpc>
                <a:spcPct val="100000"/>
              </a:lnSpc>
              <a:spcAft>
                <a:spcPts val="0"/>
              </a:spcAft>
              <a:tabLst>
                <a:tab pos="2406650" algn="l"/>
              </a:tabLst>
            </a:pPr>
            <a:r>
              <a:rPr lang="en-US" sz="1200" dirty="0">
                <a:ea typeface="+mn-ea"/>
                <a:cs typeface="+mn-cs"/>
              </a:rPr>
              <a:t>63% of company’s total</a:t>
            </a:r>
          </a:p>
          <a:p>
            <a:pPr lvl="0">
              <a:lnSpc>
                <a:spcPct val="100000"/>
              </a:lnSpc>
              <a:spcBef>
                <a:spcPts val="1200"/>
              </a:spcBef>
              <a:spcAft>
                <a:spcPts val="0"/>
              </a:spcAft>
              <a:tabLst>
                <a:tab pos="2406650" algn="l"/>
              </a:tabLst>
            </a:pPr>
            <a:r>
              <a:rPr lang="en-US" sz="1400" dirty="0">
                <a:latin typeface="3M Circular TT Bold"/>
                <a:ea typeface="+mn-ea"/>
                <a:cs typeface="+mn-cs"/>
              </a:rPr>
              <a:t>Net income</a:t>
            </a:r>
          </a:p>
          <a:p>
            <a:pPr lvl="0">
              <a:lnSpc>
                <a:spcPct val="100000"/>
              </a:lnSpc>
              <a:spcAft>
                <a:spcPts val="0"/>
              </a:spcAft>
              <a:tabLst>
                <a:tab pos="2406650" algn="l"/>
              </a:tabLst>
            </a:pPr>
            <a:r>
              <a:rPr lang="en-US" sz="1200" dirty="0">
                <a:ea typeface="+mn-ea"/>
                <a:cs typeface="+mn-cs"/>
              </a:rPr>
              <a:t>Net income – reported	$4.956 billion</a:t>
            </a:r>
          </a:p>
          <a:p>
            <a:pPr lvl="0">
              <a:lnSpc>
                <a:spcPct val="100000"/>
              </a:lnSpc>
              <a:spcAft>
                <a:spcPts val="0"/>
              </a:spcAft>
              <a:tabLst>
                <a:tab pos="2406650" algn="l"/>
              </a:tabLst>
            </a:pPr>
            <a:r>
              <a:rPr lang="en-US" sz="1200" dirty="0">
                <a:ea typeface="+mn-ea"/>
                <a:cs typeface="+mn-cs"/>
              </a:rPr>
              <a:t>Percent to sales	15.6%</a:t>
            </a:r>
          </a:p>
          <a:p>
            <a:pPr lvl="0">
              <a:lnSpc>
                <a:spcPct val="100000"/>
              </a:lnSpc>
              <a:spcAft>
                <a:spcPts val="0"/>
              </a:spcAft>
              <a:tabLst>
                <a:tab pos="2406650" algn="l"/>
              </a:tabLst>
            </a:pPr>
            <a:r>
              <a:rPr lang="en-US" sz="1200" dirty="0">
                <a:ea typeface="+mn-ea"/>
                <a:cs typeface="+mn-cs"/>
              </a:rPr>
              <a:t>Earnings per share – </a:t>
            </a:r>
            <a:br>
              <a:rPr lang="en-US" sz="1200" dirty="0">
                <a:ea typeface="+mn-ea"/>
                <a:cs typeface="+mn-cs"/>
              </a:rPr>
            </a:br>
            <a:r>
              <a:rPr lang="en-US" sz="1200" dirty="0">
                <a:ea typeface="+mn-ea"/>
                <a:cs typeface="+mn-cs"/>
              </a:rPr>
              <a:t>diluted – reported	$7.49</a:t>
            </a:r>
          </a:p>
          <a:p>
            <a:pPr lvl="0">
              <a:lnSpc>
                <a:spcPct val="100000"/>
              </a:lnSpc>
              <a:spcBef>
                <a:spcPts val="1200"/>
              </a:spcBef>
              <a:spcAft>
                <a:spcPts val="0"/>
              </a:spcAft>
              <a:tabLst>
                <a:tab pos="2406650" algn="l"/>
              </a:tabLst>
            </a:pPr>
            <a:r>
              <a:rPr lang="en-US" sz="1400" dirty="0">
                <a:latin typeface="3M Circular TT Bold"/>
                <a:ea typeface="+mn-ea"/>
                <a:cs typeface="+mn-cs"/>
              </a:rPr>
              <a:t>Taxed</a:t>
            </a:r>
          </a:p>
          <a:p>
            <a:pPr lvl="0">
              <a:lnSpc>
                <a:spcPct val="100000"/>
              </a:lnSpc>
              <a:spcAft>
                <a:spcPts val="0"/>
              </a:spcAft>
              <a:tabLst>
                <a:tab pos="2406650" algn="l"/>
              </a:tabLst>
            </a:pPr>
            <a:r>
              <a:rPr lang="en-US" sz="1200" dirty="0">
                <a:ea typeface="+mn-ea"/>
                <a:cs typeface="+mn-cs"/>
              </a:rPr>
              <a:t>Income tax expense	$2.028 billion</a:t>
            </a:r>
          </a:p>
          <a:p>
            <a:pPr lvl="0">
              <a:lnSpc>
                <a:spcPct val="100000"/>
              </a:lnSpc>
              <a:spcBef>
                <a:spcPts val="1200"/>
              </a:spcBef>
              <a:spcAft>
                <a:spcPts val="0"/>
              </a:spcAft>
              <a:tabLst>
                <a:tab pos="2406650" algn="l"/>
              </a:tabLst>
            </a:pPr>
            <a:r>
              <a:rPr lang="en-US" sz="1400" dirty="0">
                <a:latin typeface="3M Circular TT Bold"/>
                <a:ea typeface="+mn-ea"/>
                <a:cs typeface="+mn-cs"/>
              </a:rPr>
              <a:t>Dividends</a:t>
            </a:r>
          </a:p>
          <a:p>
            <a:pPr lvl="0">
              <a:lnSpc>
                <a:spcPct val="100000"/>
              </a:lnSpc>
              <a:spcAft>
                <a:spcPts val="0"/>
              </a:spcAft>
              <a:tabLst>
                <a:tab pos="2406650" algn="l"/>
              </a:tabLst>
            </a:pPr>
            <a:r>
              <a:rPr lang="en-US" sz="1200" dirty="0">
                <a:ea typeface="+mn-ea"/>
                <a:cs typeface="+mn-cs"/>
              </a:rPr>
              <a:t>Paid every quarter since 1916</a:t>
            </a:r>
          </a:p>
          <a:p>
            <a:pPr lvl="0">
              <a:lnSpc>
                <a:spcPct val="100000"/>
              </a:lnSpc>
              <a:spcAft>
                <a:spcPts val="0"/>
              </a:spcAft>
              <a:tabLst>
                <a:tab pos="2406650" algn="l"/>
              </a:tabLst>
            </a:pPr>
            <a:r>
              <a:rPr lang="en-US" sz="1200" dirty="0">
                <a:ea typeface="+mn-ea"/>
                <a:cs typeface="+mn-cs"/>
              </a:rPr>
              <a:t>Cash dividends paid per share	$3.42</a:t>
            </a:r>
          </a:p>
          <a:p>
            <a:pPr lvl="0">
              <a:lnSpc>
                <a:spcPct val="100000"/>
              </a:lnSpc>
              <a:spcAft>
                <a:spcPts val="0"/>
              </a:spcAft>
              <a:tabLst>
                <a:tab pos="2406650" algn="l"/>
              </a:tabLst>
            </a:pPr>
            <a:r>
              <a:rPr lang="en-US" sz="1200" dirty="0">
                <a:ea typeface="+mn-ea"/>
                <a:cs typeface="+mn-cs"/>
              </a:rPr>
              <a:t>One original share, if held, is now	3,072 shares</a:t>
            </a:r>
          </a:p>
          <a:p>
            <a:pPr lvl="0">
              <a:lnSpc>
                <a:spcPct val="100000"/>
              </a:lnSpc>
              <a:spcBef>
                <a:spcPts val="1200"/>
              </a:spcBef>
              <a:spcAft>
                <a:spcPts val="0"/>
              </a:spcAft>
              <a:tabLst>
                <a:tab pos="2406650" algn="l"/>
              </a:tabLst>
            </a:pPr>
            <a:r>
              <a:rPr lang="en-US" sz="1400" dirty="0">
                <a:latin typeface="3M Circular TT Bold"/>
                <a:ea typeface="+mn-ea"/>
                <a:cs typeface="+mn-cs"/>
              </a:rPr>
              <a:t>R&amp;D and related expenditures</a:t>
            </a:r>
          </a:p>
          <a:p>
            <a:pPr lvl="0">
              <a:lnSpc>
                <a:spcPct val="100000"/>
              </a:lnSpc>
              <a:spcAft>
                <a:spcPts val="0"/>
              </a:spcAft>
              <a:tabLst>
                <a:tab pos="2406650" algn="l"/>
              </a:tabLst>
            </a:pPr>
            <a:r>
              <a:rPr lang="en-US" sz="1200" dirty="0">
                <a:ea typeface="+mn-ea"/>
                <a:cs typeface="+mn-cs"/>
              </a:rPr>
              <a:t>For 2014	$1.770 billion</a:t>
            </a:r>
          </a:p>
          <a:p>
            <a:pPr lvl="0">
              <a:lnSpc>
                <a:spcPct val="100000"/>
              </a:lnSpc>
              <a:spcAft>
                <a:spcPts val="0"/>
              </a:spcAft>
              <a:tabLst>
                <a:tab pos="2406650" algn="l"/>
              </a:tabLst>
            </a:pPr>
            <a:r>
              <a:rPr lang="en-US" sz="1200" dirty="0">
                <a:ea typeface="+mn-ea"/>
                <a:cs typeface="+mn-cs"/>
              </a:rPr>
              <a:t>Total for last five years	$8.123 billion</a:t>
            </a:r>
          </a:p>
          <a:p>
            <a:pPr lvl="0">
              <a:lnSpc>
                <a:spcPct val="100000"/>
              </a:lnSpc>
              <a:spcBef>
                <a:spcPts val="1200"/>
              </a:spcBef>
              <a:spcAft>
                <a:spcPts val="0"/>
              </a:spcAft>
              <a:tabLst>
                <a:tab pos="2406650" algn="l"/>
              </a:tabLst>
            </a:pPr>
            <a:r>
              <a:rPr lang="en-US" sz="1400" dirty="0">
                <a:latin typeface="3M Circular TT Bold"/>
                <a:ea typeface="+mn-ea"/>
                <a:cs typeface="+mn-cs"/>
              </a:rPr>
              <a:t>Capital spending</a:t>
            </a:r>
          </a:p>
          <a:p>
            <a:pPr lvl="0">
              <a:lnSpc>
                <a:spcPct val="100000"/>
              </a:lnSpc>
              <a:spcAft>
                <a:spcPts val="0"/>
              </a:spcAft>
              <a:tabLst>
                <a:tab pos="2406650" algn="l"/>
              </a:tabLst>
            </a:pPr>
            <a:r>
              <a:rPr lang="en-US" sz="1200" dirty="0">
                <a:ea typeface="+mn-ea"/>
                <a:cs typeface="+mn-cs"/>
              </a:rPr>
              <a:t>For 2014	$1.493 billion</a:t>
            </a:r>
          </a:p>
          <a:p>
            <a:pPr lvl="0">
              <a:lnSpc>
                <a:spcPct val="100000"/>
              </a:lnSpc>
              <a:spcAft>
                <a:spcPts val="0"/>
              </a:spcAft>
              <a:tabLst>
                <a:tab pos="2406650" algn="l"/>
              </a:tabLst>
            </a:pPr>
            <a:r>
              <a:rPr lang="en-US" sz="1200" dirty="0">
                <a:ea typeface="+mn-ea"/>
                <a:cs typeface="+mn-cs"/>
              </a:rPr>
              <a:t>Total for last five years	$7.112 billion</a:t>
            </a:r>
          </a:p>
          <a:p>
            <a:pPr lvl="0">
              <a:lnSpc>
                <a:spcPct val="100000"/>
              </a:lnSpc>
              <a:spcAft>
                <a:spcPts val="0"/>
              </a:spcAft>
              <a:tabLst>
                <a:tab pos="2406650" algn="l"/>
              </a:tabLst>
            </a:pPr>
            <a:endParaRPr lang="en-US" sz="1200" dirty="0">
              <a:ea typeface="+mn-ea"/>
              <a:cs typeface="+mn-cs"/>
            </a:endParaRPr>
          </a:p>
          <a:p>
            <a:endParaRPr lang="en-US" dirty="0"/>
          </a:p>
        </p:txBody>
      </p:sp>
      <p:sp>
        <p:nvSpPr>
          <p:cNvPr id="13" name="Content Placeholder 12"/>
          <p:cNvSpPr>
            <a:spLocks noGrp="1"/>
          </p:cNvSpPr>
          <p:nvPr>
            <p:ph sz="quarter" idx="14"/>
          </p:nvPr>
        </p:nvSpPr>
        <p:spPr>
          <a:xfrm>
            <a:off x="4187952" y="1028700"/>
            <a:ext cx="3803904" cy="5372100"/>
          </a:xfrm>
        </p:spPr>
        <p:txBody>
          <a:bodyPr/>
          <a:lstStyle/>
          <a:p>
            <a:pPr lvl="0">
              <a:lnSpc>
                <a:spcPct val="100000"/>
              </a:lnSpc>
              <a:spcAft>
                <a:spcPts val="0"/>
              </a:spcAft>
            </a:pPr>
            <a:r>
              <a:rPr lang="en-US" sz="1400">
                <a:latin typeface="3M Circular TT Bold"/>
                <a:ea typeface="+mn-ea"/>
                <a:cs typeface="+mn-cs"/>
              </a:rPr>
              <a:t>Employees</a:t>
            </a:r>
          </a:p>
          <a:p>
            <a:pPr lvl="0">
              <a:lnSpc>
                <a:spcPct val="100000"/>
              </a:lnSpc>
              <a:spcAft>
                <a:spcPts val="0"/>
              </a:spcAft>
              <a:tabLst>
                <a:tab pos="1889125" algn="l"/>
              </a:tabLst>
            </a:pPr>
            <a:r>
              <a:rPr lang="en-US" sz="1200">
                <a:ea typeface="+mn-ea"/>
                <a:cs typeface="+mn-cs"/>
              </a:rPr>
              <a:t>Worldwide	89,800</a:t>
            </a:r>
          </a:p>
          <a:p>
            <a:pPr lvl="0">
              <a:lnSpc>
                <a:spcPct val="100000"/>
              </a:lnSpc>
              <a:spcAft>
                <a:spcPts val="0"/>
              </a:spcAft>
              <a:tabLst>
                <a:tab pos="1889125" algn="l"/>
              </a:tabLst>
            </a:pPr>
            <a:r>
              <a:rPr lang="en-US" sz="1200">
                <a:ea typeface="+mn-ea"/>
                <a:cs typeface="+mn-cs"/>
              </a:rPr>
              <a:t>United States	35,581</a:t>
            </a:r>
          </a:p>
          <a:p>
            <a:pPr lvl="0">
              <a:lnSpc>
                <a:spcPct val="100000"/>
              </a:lnSpc>
              <a:spcAft>
                <a:spcPts val="0"/>
              </a:spcAft>
              <a:tabLst>
                <a:tab pos="1889125" algn="l"/>
              </a:tabLst>
            </a:pPr>
            <a:r>
              <a:rPr lang="en-US" sz="1200">
                <a:ea typeface="+mn-ea"/>
                <a:cs typeface="+mn-cs"/>
              </a:rPr>
              <a:t>International	54,219</a:t>
            </a:r>
          </a:p>
          <a:p>
            <a:pPr lvl="0">
              <a:lnSpc>
                <a:spcPct val="100000"/>
              </a:lnSpc>
              <a:spcBef>
                <a:spcPts val="1200"/>
              </a:spcBef>
              <a:spcAft>
                <a:spcPts val="0"/>
              </a:spcAft>
              <a:tabLst>
                <a:tab pos="1889125" algn="l"/>
              </a:tabLst>
            </a:pPr>
            <a:r>
              <a:rPr lang="en-US" sz="1400">
                <a:latin typeface="3M Circular TT Bold"/>
                <a:ea typeface="+mn-ea"/>
                <a:cs typeface="+mn-cs"/>
              </a:rPr>
              <a:t>Patents awarded</a:t>
            </a:r>
          </a:p>
          <a:p>
            <a:pPr lvl="0">
              <a:lnSpc>
                <a:spcPct val="100000"/>
              </a:lnSpc>
              <a:spcAft>
                <a:spcPts val="0"/>
              </a:spcAft>
              <a:tabLst>
                <a:tab pos="1889125" algn="l"/>
              </a:tabLst>
            </a:pPr>
            <a:r>
              <a:rPr lang="en-US" sz="1200">
                <a:ea typeface="+mn-ea"/>
                <a:cs typeface="+mn-cs"/>
              </a:rPr>
              <a:t>In 2014	US 625; TOTAL 3,342</a:t>
            </a:r>
          </a:p>
          <a:p>
            <a:pPr lvl="0">
              <a:lnSpc>
                <a:spcPct val="100000"/>
              </a:lnSpc>
              <a:spcAft>
                <a:spcPts val="0"/>
              </a:spcAft>
              <a:tabLst>
                <a:tab pos="1889125" algn="l"/>
              </a:tabLst>
            </a:pPr>
            <a:r>
              <a:rPr lang="en-US" sz="1200">
                <a:ea typeface="+mn-ea"/>
                <a:cs typeface="+mn-cs"/>
              </a:rPr>
              <a:t>In company history	100,000+</a:t>
            </a:r>
          </a:p>
          <a:p>
            <a:pPr lvl="0">
              <a:lnSpc>
                <a:spcPct val="100000"/>
              </a:lnSpc>
              <a:spcBef>
                <a:spcPts val="1200"/>
              </a:spcBef>
              <a:spcAft>
                <a:spcPts val="0"/>
              </a:spcAft>
              <a:tabLst>
                <a:tab pos="2057400" algn="l"/>
              </a:tabLst>
            </a:pPr>
            <a:r>
              <a:rPr lang="en-US" sz="1400">
                <a:latin typeface="3M Circular TT Bold"/>
                <a:ea typeface="+mn-ea"/>
                <a:cs typeface="+mn-cs"/>
              </a:rPr>
              <a:t>Organization</a:t>
            </a:r>
          </a:p>
          <a:p>
            <a:pPr lvl="0">
              <a:lnSpc>
                <a:spcPct val="100000"/>
              </a:lnSpc>
              <a:spcAft>
                <a:spcPts val="0"/>
              </a:spcAft>
              <a:tabLst>
                <a:tab pos="2057400" algn="l"/>
              </a:tabLst>
            </a:pPr>
            <a:r>
              <a:rPr lang="en-US" sz="1200">
                <a:ea typeface="+mn-ea"/>
                <a:cs typeface="+mn-cs"/>
              </a:rPr>
              <a:t>27 business units, managed under these </a:t>
            </a:r>
            <a:br>
              <a:rPr lang="en-US" sz="1200">
                <a:ea typeface="+mn-ea"/>
                <a:cs typeface="+mn-cs"/>
              </a:rPr>
            </a:br>
            <a:r>
              <a:rPr lang="en-US" sz="1200">
                <a:ea typeface="+mn-ea"/>
                <a:cs typeface="+mn-cs"/>
              </a:rPr>
              <a:t>five business groups:</a:t>
            </a:r>
          </a:p>
          <a:p>
            <a:pPr marL="171450" lvl="0" indent="-171450">
              <a:lnSpc>
                <a:spcPct val="100000"/>
              </a:lnSpc>
              <a:spcAft>
                <a:spcPts val="0"/>
              </a:spcAft>
              <a:buFont typeface="3M Circular TT Book" panose="020B0604020101020102" pitchFamily="34" charset="0"/>
              <a:buChar char="•"/>
              <a:tabLst>
                <a:tab pos="2057400" algn="l"/>
              </a:tabLst>
            </a:pPr>
            <a:r>
              <a:rPr lang="en-US" sz="1200">
                <a:ea typeface="+mn-ea"/>
                <a:cs typeface="+mn-cs"/>
              </a:rPr>
              <a:t>Consumer</a:t>
            </a:r>
          </a:p>
          <a:p>
            <a:pPr marL="171450" lvl="0" indent="-171450">
              <a:lnSpc>
                <a:spcPct val="100000"/>
              </a:lnSpc>
              <a:spcAft>
                <a:spcPts val="0"/>
              </a:spcAft>
              <a:buFont typeface="3M Circular TT Book" panose="020B0604020101020102" pitchFamily="34" charset="0"/>
              <a:buChar char="•"/>
              <a:tabLst>
                <a:tab pos="2057400" algn="l"/>
              </a:tabLst>
            </a:pPr>
            <a:r>
              <a:rPr lang="en-US" sz="1200">
                <a:ea typeface="+mn-ea"/>
                <a:cs typeface="+mn-cs"/>
              </a:rPr>
              <a:t>Health Care</a:t>
            </a:r>
          </a:p>
          <a:p>
            <a:pPr marL="171450" lvl="0" indent="-171450">
              <a:lnSpc>
                <a:spcPct val="100000"/>
              </a:lnSpc>
              <a:buFont typeface="3M Circular TT Book" panose="020B0604020101020102" pitchFamily="34" charset="0"/>
              <a:buChar char="•"/>
              <a:tabLst>
                <a:tab pos="2057400" algn="l"/>
              </a:tabLst>
            </a:pPr>
            <a:r>
              <a:rPr lang="en-US" sz="1200">
                <a:ea typeface="+mn-ea"/>
                <a:cs typeface="+mn-cs"/>
              </a:rPr>
              <a:t>Safety &amp; Graphics</a:t>
            </a:r>
          </a:p>
          <a:p>
            <a:pPr lvl="0">
              <a:lnSpc>
                <a:spcPct val="100000"/>
              </a:lnSpc>
              <a:tabLst>
                <a:tab pos="2057400" algn="l"/>
              </a:tabLst>
            </a:pPr>
            <a:r>
              <a:rPr lang="en-US" sz="1200">
                <a:ea typeface="+mn-ea"/>
                <a:cs typeface="+mn-cs"/>
              </a:rPr>
              <a:t>Operations in about 30 US states and 70 countries around the world.</a:t>
            </a:r>
          </a:p>
          <a:p>
            <a:pPr lvl="0">
              <a:lnSpc>
                <a:spcPct val="100000"/>
              </a:lnSpc>
              <a:tabLst>
                <a:tab pos="2057400" algn="l"/>
              </a:tabLst>
            </a:pPr>
            <a:r>
              <a:rPr lang="en-US" sz="1200">
                <a:ea typeface="+mn-ea"/>
                <a:cs typeface="+mn-cs"/>
              </a:rPr>
              <a:t>Laboratories in 36 countries.</a:t>
            </a:r>
          </a:p>
          <a:p>
            <a:pPr lvl="0">
              <a:lnSpc>
                <a:spcPct val="100000"/>
              </a:lnSpc>
              <a:spcBef>
                <a:spcPts val="1200"/>
              </a:spcBef>
              <a:spcAft>
                <a:spcPts val="0"/>
              </a:spcAft>
              <a:tabLst>
                <a:tab pos="2057400" algn="l"/>
              </a:tabLst>
            </a:pPr>
            <a:r>
              <a:rPr lang="en-US" sz="1400">
                <a:latin typeface="3M Circular TT Bold"/>
                <a:ea typeface="+mn-ea"/>
                <a:cs typeface="+mn-cs"/>
              </a:rPr>
              <a:t>Technology</a:t>
            </a:r>
          </a:p>
          <a:p>
            <a:pPr lvl="0">
              <a:lnSpc>
                <a:spcPct val="100000"/>
              </a:lnSpc>
              <a:spcAft>
                <a:spcPts val="0"/>
              </a:spcAft>
              <a:tabLst>
                <a:tab pos="2057400" algn="l"/>
              </a:tabLst>
            </a:pPr>
            <a:r>
              <a:rPr lang="en-US" sz="1200">
                <a:ea typeface="+mn-ea"/>
                <a:cs typeface="+mn-cs"/>
              </a:rPr>
              <a:t>46 technology platforms, including:</a:t>
            </a:r>
          </a:p>
          <a:p>
            <a:pPr marL="171450" lvl="0" indent="-171450">
              <a:lnSpc>
                <a:spcPct val="100000"/>
              </a:lnSpc>
              <a:spcAft>
                <a:spcPts val="0"/>
              </a:spcAft>
              <a:buFont typeface="3M Circular TT Book" panose="020B0604020101020102" pitchFamily="34" charset="0"/>
              <a:buChar char="•"/>
              <a:tabLst>
                <a:tab pos="2057400" algn="l"/>
              </a:tabLst>
            </a:pPr>
            <a:r>
              <a:rPr lang="en-US" sz="1200">
                <a:ea typeface="+mn-ea"/>
                <a:cs typeface="+mn-cs"/>
              </a:rPr>
              <a:t>Abrasives</a:t>
            </a:r>
          </a:p>
          <a:p>
            <a:pPr marL="171450" lvl="0" indent="-171450">
              <a:lnSpc>
                <a:spcPct val="100000"/>
              </a:lnSpc>
              <a:spcAft>
                <a:spcPts val="0"/>
              </a:spcAft>
              <a:buFont typeface="3M Circular TT Book" panose="020B0604020101020102" pitchFamily="34" charset="0"/>
              <a:buChar char="•"/>
              <a:tabLst>
                <a:tab pos="2057400" algn="l"/>
              </a:tabLst>
            </a:pPr>
            <a:r>
              <a:rPr lang="en-US" sz="1200">
                <a:ea typeface="+mn-ea"/>
                <a:cs typeface="+mn-cs"/>
              </a:rPr>
              <a:t>Adhesives</a:t>
            </a:r>
          </a:p>
          <a:p>
            <a:pPr marL="171450" lvl="0" indent="-171450">
              <a:lnSpc>
                <a:spcPct val="100000"/>
              </a:lnSpc>
              <a:spcAft>
                <a:spcPts val="0"/>
              </a:spcAft>
              <a:buFont typeface="3M Circular TT Book" panose="020B0604020101020102" pitchFamily="34" charset="0"/>
              <a:buChar char="•"/>
              <a:tabLst>
                <a:tab pos="2057400" algn="l"/>
              </a:tabLst>
            </a:pPr>
            <a:r>
              <a:rPr lang="en-US" sz="1200">
                <a:ea typeface="+mn-ea"/>
                <a:cs typeface="+mn-cs"/>
              </a:rPr>
              <a:t>Electronics &amp; Software</a:t>
            </a:r>
          </a:p>
          <a:p>
            <a:pPr marL="171450" lvl="0" indent="-171450">
              <a:lnSpc>
                <a:spcPct val="100000"/>
              </a:lnSpc>
              <a:buFont typeface="3M Circular TT Book" panose="020B0604020101020102" pitchFamily="34" charset="0"/>
              <a:buChar char="•"/>
              <a:tabLst>
                <a:tab pos="2057400" algn="l"/>
              </a:tabLst>
            </a:pPr>
            <a:r>
              <a:rPr lang="en-US" sz="1200">
                <a:ea typeface="+mn-ea"/>
                <a:cs typeface="+mn-cs"/>
              </a:rPr>
              <a:t>Light Management</a:t>
            </a:r>
          </a:p>
          <a:p>
            <a:pPr lvl="0">
              <a:lnSpc>
                <a:spcPct val="100000"/>
              </a:lnSpc>
              <a:spcAft>
                <a:spcPts val="0"/>
              </a:spcAft>
              <a:tabLst>
                <a:tab pos="2057400" algn="l"/>
              </a:tabLst>
            </a:pPr>
            <a:r>
              <a:rPr lang="en-US" sz="1200">
                <a:ea typeface="+mn-ea"/>
                <a:cs typeface="+mn-cs"/>
              </a:rPr>
              <a:t>8,500 researchers worldwide: 4,600 in the </a:t>
            </a:r>
            <a:br>
              <a:rPr lang="en-US" sz="1200">
                <a:ea typeface="+mn-ea"/>
                <a:cs typeface="+mn-cs"/>
              </a:rPr>
            </a:br>
            <a:r>
              <a:rPr lang="en-US" sz="1200">
                <a:ea typeface="+mn-ea"/>
                <a:cs typeface="+mn-cs"/>
              </a:rPr>
              <a:t>United </a:t>
            </a:r>
            <a:r>
              <a:rPr lang="en-US" sz="1200" smtClean="0">
                <a:ea typeface="+mn-ea"/>
                <a:cs typeface="+mn-cs"/>
              </a:rPr>
              <a:t>States.</a:t>
            </a:r>
            <a:endParaRPr lang="en-US" sz="1200">
              <a:ea typeface="+mn-ea"/>
              <a:cs typeface="+mn-cs"/>
            </a:endParaRPr>
          </a:p>
          <a:p>
            <a:endParaRPr lang="en-US"/>
          </a:p>
        </p:txBody>
      </p:sp>
      <p:sp>
        <p:nvSpPr>
          <p:cNvPr id="14" name="Content Placeholder 13"/>
          <p:cNvSpPr>
            <a:spLocks noGrp="1"/>
          </p:cNvSpPr>
          <p:nvPr>
            <p:ph sz="quarter" idx="15"/>
          </p:nvPr>
        </p:nvSpPr>
        <p:spPr>
          <a:xfrm>
            <a:off x="8010144" y="1028700"/>
            <a:ext cx="3794760" cy="4953000"/>
          </a:xfrm>
        </p:spPr>
        <p:txBody>
          <a:bodyPr/>
          <a:lstStyle/>
          <a:p>
            <a:pPr lvl="0">
              <a:lnSpc>
                <a:spcPct val="100000"/>
              </a:lnSpc>
              <a:spcBef>
                <a:spcPts val="1200"/>
              </a:spcBef>
              <a:spcAft>
                <a:spcPts val="0"/>
              </a:spcAft>
            </a:pPr>
            <a:r>
              <a:rPr lang="en-US" sz="1400" dirty="0">
                <a:latin typeface="3M Circular TT Bold"/>
                <a:ea typeface="+mn-ea"/>
                <a:cs typeface="+mn-cs"/>
              </a:rPr>
              <a:t>Sustainability results</a:t>
            </a:r>
          </a:p>
          <a:p>
            <a:pPr lvl="0"/>
            <a:r>
              <a:rPr lang="en-US" sz="1200" dirty="0">
                <a:ea typeface="+mn-ea"/>
                <a:cs typeface="+mn-cs"/>
              </a:rPr>
              <a:t>Prevented the generation of nearly 4 billion pounds of pollutants since 1975 through completion of nearly 11,800 Pollution Prevention Pays (3P) projects.</a:t>
            </a:r>
          </a:p>
          <a:p>
            <a:pPr lvl="0"/>
            <a:r>
              <a:rPr lang="en-US" sz="1200" dirty="0">
                <a:ea typeface="+mn-ea"/>
                <a:cs typeface="+mn-cs"/>
              </a:rPr>
              <a:t>Listed on Dow Jones Sustainability Index for  </a:t>
            </a:r>
            <a:r>
              <a:rPr lang="en-US" sz="1200" dirty="0" smtClean="0">
                <a:ea typeface="+mn-ea"/>
                <a:cs typeface="+mn-cs"/>
              </a:rPr>
              <a:t/>
            </a:r>
            <a:br>
              <a:rPr lang="en-US" sz="1200" dirty="0" smtClean="0">
                <a:ea typeface="+mn-ea"/>
                <a:cs typeface="+mn-cs"/>
              </a:rPr>
            </a:br>
            <a:r>
              <a:rPr lang="en-US" sz="1200" dirty="0" smtClean="0">
                <a:ea typeface="+mn-ea"/>
                <a:cs typeface="+mn-cs"/>
              </a:rPr>
              <a:t>15 </a:t>
            </a:r>
            <a:r>
              <a:rPr lang="en-US" sz="1200" dirty="0">
                <a:ea typeface="+mn-ea"/>
                <a:cs typeface="+mn-cs"/>
              </a:rPr>
              <a:t>consecutive years.</a:t>
            </a:r>
          </a:p>
          <a:p>
            <a:pPr lvl="0"/>
            <a:r>
              <a:rPr lang="en-US" sz="1200" dirty="0">
                <a:ea typeface="+mn-ea"/>
                <a:cs typeface="+mn-cs"/>
              </a:rPr>
              <a:t>Signatory member of UN Global Compact supporting  10 principles in the areas of human rights, labor,  environment and anti-corruption.</a:t>
            </a:r>
          </a:p>
          <a:p>
            <a:pPr lvl="0">
              <a:spcBef>
                <a:spcPts val="1200"/>
              </a:spcBef>
            </a:pPr>
            <a:r>
              <a:rPr lang="en-US" sz="1400" dirty="0">
                <a:latin typeface="3M Circular TT Bold"/>
                <a:ea typeface="+mn-ea"/>
                <a:cs typeface="+mn-cs"/>
              </a:rPr>
              <a:t>Community citizenship/3Mgives</a:t>
            </a:r>
          </a:p>
          <a:p>
            <a:pPr lvl="0"/>
            <a:r>
              <a:rPr lang="en-US" sz="1200" dirty="0">
                <a:ea typeface="+mn-ea"/>
                <a:cs typeface="+mn-cs"/>
              </a:rPr>
              <a:t>3M cash and product donations to education,  community and environmental programs total </a:t>
            </a:r>
            <a:br>
              <a:rPr lang="en-US" sz="1200" dirty="0">
                <a:ea typeface="+mn-ea"/>
                <a:cs typeface="+mn-cs"/>
              </a:rPr>
            </a:br>
            <a:r>
              <a:rPr lang="en-US" sz="1200" dirty="0">
                <a:ea typeface="+mn-ea"/>
                <a:cs typeface="+mn-cs"/>
              </a:rPr>
              <a:t>$77 million in 2014; $1.4 billion since 1953.</a:t>
            </a:r>
          </a:p>
          <a:p>
            <a:pPr lvl="0"/>
            <a:r>
              <a:rPr lang="en-US" sz="1200" dirty="0">
                <a:ea typeface="+mn-ea"/>
                <a:cs typeface="+mn-cs"/>
              </a:rPr>
              <a:t>3M employees and retirees volunteered more than 300,000 hours improving lives around the world.</a:t>
            </a:r>
          </a:p>
          <a:p>
            <a:endParaRPr lang="en-US" dirty="0"/>
          </a:p>
        </p:txBody>
      </p:sp>
      <p:sp>
        <p:nvSpPr>
          <p:cNvPr id="6" name="TextBox 5"/>
          <p:cNvSpPr txBox="1"/>
          <p:nvPr/>
        </p:nvSpPr>
        <p:spPr>
          <a:xfrm>
            <a:off x="6096000" y="3121190"/>
            <a:ext cx="2096001" cy="369332"/>
          </a:xfrm>
          <a:prstGeom prst="rect">
            <a:avLst/>
          </a:prstGeom>
          <a:noFill/>
        </p:spPr>
        <p:txBody>
          <a:bodyPr wrap="square" lIns="0" tIns="0" rIns="0" bIns="0" rtlCol="0">
            <a:spAutoFit/>
          </a:bodyPr>
          <a:lstStyle/>
          <a:p>
            <a:pPr marL="171450" lvl="0" indent="-171450">
              <a:buFont typeface="3M Circular TT Book" panose="020B0604020101020102" pitchFamily="34" charset="0"/>
              <a:buChar char="•"/>
              <a:tabLst>
                <a:tab pos="2057400" algn="l"/>
              </a:tabLst>
            </a:pPr>
            <a:r>
              <a:rPr lang="en-US" sz="1200"/>
              <a:t>Electronics </a:t>
            </a:r>
            <a:r>
              <a:rPr lang="en-US" sz="1200" smtClean="0"/>
              <a:t>&amp; Energy</a:t>
            </a:r>
            <a:endParaRPr lang="en-US" sz="1200"/>
          </a:p>
          <a:p>
            <a:pPr marL="171450" lvl="0" indent="-171450">
              <a:buFont typeface="3M Circular TT Book" panose="020B0604020101020102" pitchFamily="34" charset="0"/>
              <a:buChar char="•"/>
              <a:tabLst>
                <a:tab pos="2057400" algn="l"/>
              </a:tabLst>
            </a:pPr>
            <a:r>
              <a:rPr lang="en-US" sz="1200"/>
              <a:t>Industrial</a:t>
            </a:r>
          </a:p>
        </p:txBody>
      </p:sp>
      <p:sp>
        <p:nvSpPr>
          <p:cNvPr id="7" name="TextBox 6"/>
          <p:cNvSpPr txBox="1"/>
          <p:nvPr/>
        </p:nvSpPr>
        <p:spPr>
          <a:xfrm>
            <a:off x="6096000" y="5008824"/>
            <a:ext cx="2096001" cy="738664"/>
          </a:xfrm>
          <a:prstGeom prst="rect">
            <a:avLst/>
          </a:prstGeom>
          <a:noFill/>
        </p:spPr>
        <p:txBody>
          <a:bodyPr wrap="square" lIns="0" tIns="0" rIns="0" bIns="0" rtlCol="0">
            <a:spAutoFit/>
          </a:bodyPr>
          <a:lstStyle/>
          <a:p>
            <a:pPr marL="171450" lvl="0" indent="-171450">
              <a:buFont typeface="3M Circular TT Book" panose="020B0604020101020102" pitchFamily="34" charset="0"/>
              <a:buChar char="•"/>
              <a:tabLst>
                <a:tab pos="2057400" algn="l"/>
              </a:tabLst>
            </a:pPr>
            <a:r>
              <a:rPr lang="en-US" sz="1200"/>
              <a:t>Microreplication</a:t>
            </a:r>
          </a:p>
          <a:p>
            <a:pPr marL="171450" lvl="0" indent="-171450">
              <a:buFont typeface="3M Circular TT Book" panose="020B0604020101020102" pitchFamily="34" charset="0"/>
              <a:buChar char="•"/>
              <a:tabLst>
                <a:tab pos="2057400" algn="l"/>
              </a:tabLst>
            </a:pPr>
            <a:r>
              <a:rPr lang="en-US" sz="1200"/>
              <a:t>Nanotechnology</a:t>
            </a:r>
          </a:p>
          <a:p>
            <a:pPr marL="171450" lvl="0" indent="-171450">
              <a:buFont typeface="3M Circular TT Book" panose="020B0604020101020102" pitchFamily="34" charset="0"/>
              <a:buChar char="•"/>
              <a:tabLst>
                <a:tab pos="2057400" algn="l"/>
              </a:tabLst>
            </a:pPr>
            <a:r>
              <a:rPr lang="en-US" sz="1200"/>
              <a:t>Nonvoven Materials</a:t>
            </a:r>
          </a:p>
          <a:p>
            <a:pPr marL="171450" lvl="0" indent="-171450">
              <a:buFont typeface="3M Circular TT Book" panose="020B0604020101020102" pitchFamily="34" charset="0"/>
              <a:buChar char="•"/>
              <a:tabLst>
                <a:tab pos="2057400" algn="l"/>
              </a:tabLst>
            </a:pPr>
            <a:r>
              <a:rPr lang="en-US" sz="1200" smtClean="0"/>
              <a:t>Surface Modification</a:t>
            </a:r>
            <a:endParaRPr lang="en-US" sz="1200"/>
          </a:p>
        </p:txBody>
      </p:sp>
      <p:sp>
        <p:nvSpPr>
          <p:cNvPr id="9" name="TextBox 8"/>
          <p:cNvSpPr txBox="1"/>
          <p:nvPr/>
        </p:nvSpPr>
        <p:spPr>
          <a:xfrm>
            <a:off x="10527632" y="401234"/>
            <a:ext cx="1283368" cy="184666"/>
          </a:xfrm>
          <a:prstGeom prst="rect">
            <a:avLst/>
          </a:prstGeom>
          <a:noFill/>
        </p:spPr>
        <p:txBody>
          <a:bodyPr wrap="square" lIns="0" tIns="0" rIns="0" bIns="0" rtlCol="0">
            <a:spAutoFit/>
          </a:bodyPr>
          <a:lstStyle/>
          <a:p>
            <a:pPr algn="r"/>
            <a:r>
              <a:rPr lang="en-US" sz="1200" smtClean="0"/>
              <a:t>Year-end 2014</a:t>
            </a:r>
            <a:endParaRPr lang="en-US" sz="1200" dirty="0" err="1" smtClean="0"/>
          </a:p>
        </p:txBody>
      </p:sp>
      <p:sp>
        <p:nvSpPr>
          <p:cNvPr id="10" name="TextBox 9"/>
          <p:cNvSpPr txBox="1"/>
          <p:nvPr/>
        </p:nvSpPr>
        <p:spPr>
          <a:xfrm>
            <a:off x="3119396" y="493567"/>
            <a:ext cx="4668253" cy="369332"/>
          </a:xfrm>
          <a:prstGeom prst="rect">
            <a:avLst/>
          </a:prstGeom>
          <a:noFill/>
        </p:spPr>
        <p:txBody>
          <a:bodyPr wrap="square" lIns="0" tIns="0" rIns="0" bIns="0" rtlCol="0">
            <a:spAutoFit/>
          </a:bodyPr>
          <a:lstStyle/>
          <a:p>
            <a:r>
              <a:rPr lang="en-US" sz="1200" dirty="0"/>
              <a:t>3M is one of 30 companies in the Dow Jones Industrial Average and is a component of the Standard &amp; Poor’s 500 Index</a:t>
            </a:r>
            <a:endParaRPr lang="en-US" sz="1200" dirty="0" smtClean="0"/>
          </a:p>
        </p:txBody>
      </p:sp>
    </p:spTree>
    <p:extLst>
      <p:ext uri="{BB962C8B-B14F-4D97-AF65-F5344CB8AC3E}">
        <p14:creationId xmlns:p14="http://schemas.microsoft.com/office/powerpoint/2010/main" val="398689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t="17733"/>
          <a:stretch/>
        </p:blipFill>
        <p:spPr>
          <a:xfrm>
            <a:off x="228597" y="1253067"/>
            <a:ext cx="11715509" cy="5456375"/>
          </a:xfrm>
          <a:prstGeom prst="rect">
            <a:avLst/>
          </a:prstGeom>
        </p:spPr>
      </p:pic>
      <p:grpSp>
        <p:nvGrpSpPr>
          <p:cNvPr id="9" name="Group 8"/>
          <p:cNvGrpSpPr/>
          <p:nvPr/>
        </p:nvGrpSpPr>
        <p:grpSpPr>
          <a:xfrm>
            <a:off x="381000" y="250323"/>
            <a:ext cx="11430000" cy="778933"/>
            <a:chOff x="381000" y="269373"/>
            <a:chExt cx="11430000" cy="778933"/>
          </a:xfrm>
        </p:grpSpPr>
        <p:sp>
          <p:nvSpPr>
            <p:cNvPr id="2" name="Rectangle 1"/>
            <p:cNvSpPr/>
            <p:nvPr/>
          </p:nvSpPr>
          <p:spPr>
            <a:xfrm>
              <a:off x="381000" y="269373"/>
              <a:ext cx="11430000" cy="778933"/>
            </a:xfrm>
            <a:prstGeom prst="rect">
              <a:avLst/>
            </a:prstGeom>
            <a:gradFill flip="none" rotWithShape="1">
              <a:gsLst>
                <a:gs pos="0">
                  <a:schemeClr val="accent3"/>
                </a:gs>
                <a:gs pos="50000">
                  <a:schemeClr val="accent2"/>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endParaRPr lang="en-US" sz="4000" dirty="0">
                <a:solidFill>
                  <a:schemeClr val="bg1"/>
                </a:solidFill>
                <a:latin typeface="+mj-lt"/>
              </a:endParaRPr>
            </a:p>
          </p:txBody>
        </p:sp>
        <p:sp>
          <p:nvSpPr>
            <p:cNvPr id="5" name="TextBox 4"/>
            <p:cNvSpPr txBox="1"/>
            <p:nvPr/>
          </p:nvSpPr>
          <p:spPr>
            <a:xfrm>
              <a:off x="7992535" y="504951"/>
              <a:ext cx="3640666" cy="307777"/>
            </a:xfrm>
            <a:prstGeom prst="rect">
              <a:avLst/>
            </a:prstGeom>
            <a:noFill/>
          </p:spPr>
          <p:txBody>
            <a:bodyPr wrap="square" lIns="0" tIns="0" rIns="0" bIns="0" rtlCol="0">
              <a:spAutoFit/>
            </a:bodyPr>
            <a:lstStyle/>
            <a:p>
              <a:r>
                <a:rPr lang="en-US" sz="2000" dirty="0">
                  <a:solidFill>
                    <a:schemeClr val="bg1"/>
                  </a:solidFill>
                </a:rPr>
                <a:t>Improving lives </a:t>
              </a:r>
              <a:r>
                <a:rPr lang="en-US" sz="2000" dirty="0" smtClean="0">
                  <a:solidFill>
                    <a:schemeClr val="bg1"/>
                  </a:solidFill>
                </a:rPr>
                <a:t>since</a:t>
              </a:r>
              <a:endParaRPr lang="en-US" sz="2000" dirty="0">
                <a:solidFill>
                  <a:schemeClr val="bg1"/>
                </a:solidFill>
              </a:endParaRPr>
            </a:p>
          </p:txBody>
        </p:sp>
        <p:sp>
          <p:nvSpPr>
            <p:cNvPr id="6" name="TextBox 5"/>
            <p:cNvSpPr txBox="1"/>
            <p:nvPr/>
          </p:nvSpPr>
          <p:spPr>
            <a:xfrm>
              <a:off x="10566402" y="412618"/>
              <a:ext cx="1066800" cy="492443"/>
            </a:xfrm>
            <a:prstGeom prst="rect">
              <a:avLst/>
            </a:prstGeom>
            <a:noFill/>
          </p:spPr>
          <p:txBody>
            <a:bodyPr wrap="square" lIns="0" tIns="0" rIns="0" bIns="0" rtlCol="0">
              <a:spAutoFit/>
            </a:bodyPr>
            <a:lstStyle/>
            <a:p>
              <a:r>
                <a:rPr lang="en-US" sz="3200" smtClean="0">
                  <a:solidFill>
                    <a:schemeClr val="bg1"/>
                  </a:solidFill>
                  <a:latin typeface="+mj-lt"/>
                </a:rPr>
                <a:t>1902</a:t>
              </a:r>
              <a:endParaRPr lang="en-US" sz="3200" dirty="0" err="1" smtClean="0">
                <a:solidFill>
                  <a:schemeClr val="bg1"/>
                </a:solidFill>
                <a:latin typeface="+mj-lt"/>
              </a:endParaRPr>
            </a:p>
          </p:txBody>
        </p:sp>
        <p:sp>
          <p:nvSpPr>
            <p:cNvPr id="8" name="TextBox 7"/>
            <p:cNvSpPr txBox="1"/>
            <p:nvPr/>
          </p:nvSpPr>
          <p:spPr>
            <a:xfrm>
              <a:off x="628650" y="351063"/>
              <a:ext cx="3638550" cy="615553"/>
            </a:xfrm>
            <a:prstGeom prst="rect">
              <a:avLst/>
            </a:prstGeom>
            <a:noFill/>
          </p:spPr>
          <p:txBody>
            <a:bodyPr wrap="square" lIns="0" tIns="0" rIns="0" bIns="0" rtlCol="0">
              <a:spAutoFit/>
            </a:bodyPr>
            <a:lstStyle/>
            <a:p>
              <a:r>
                <a:rPr lang="en-US" sz="4000" dirty="0">
                  <a:solidFill>
                    <a:schemeClr val="bg1"/>
                  </a:solidFill>
                  <a:latin typeface="+mj-lt"/>
                </a:rPr>
                <a:t>Who we </a:t>
              </a:r>
              <a:r>
                <a:rPr lang="en-US" sz="4000" dirty="0" smtClean="0">
                  <a:solidFill>
                    <a:schemeClr val="bg1"/>
                  </a:solidFill>
                  <a:latin typeface="+mj-lt"/>
                </a:rPr>
                <a:t>are</a:t>
              </a:r>
              <a:endParaRPr lang="en-US" sz="4000" dirty="0">
                <a:solidFill>
                  <a:schemeClr val="bg1"/>
                </a:solidFill>
                <a:latin typeface="+mj-lt"/>
              </a:endParaRPr>
            </a:p>
          </p:txBody>
        </p:sp>
      </p:grpSp>
    </p:spTree>
    <p:extLst>
      <p:ext uri="{BB962C8B-B14F-4D97-AF65-F5344CB8AC3E}">
        <p14:creationId xmlns:p14="http://schemas.microsoft.com/office/powerpoint/2010/main" val="120314105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1"/>
          <p:cNvSpPr txBox="1">
            <a:spLocks/>
          </p:cNvSpPr>
          <p:nvPr/>
        </p:nvSpPr>
        <p:spPr>
          <a:xfrm>
            <a:off x="384048" y="384048"/>
            <a:ext cx="11426952" cy="5861304"/>
          </a:xfrm>
          <a:prstGeom prst="rect">
            <a:avLst/>
          </a:prstGeom>
        </p:spPr>
        <p:txBody>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1800"/>
              </a:spcAft>
            </a:pPr>
            <a:endParaRPr lang="en-US" sz="2400" dirty="0" smtClean="0">
              <a:latin typeface="+mj-lt"/>
            </a:endParaRPr>
          </a:p>
          <a:p>
            <a:pPr algn="ctr">
              <a:spcAft>
                <a:spcPts val="1800"/>
              </a:spcAft>
            </a:pPr>
            <a:endParaRPr lang="en-US" sz="2400" dirty="0">
              <a:latin typeface="+mj-lt"/>
            </a:endParaRPr>
          </a:p>
          <a:p>
            <a:pPr algn="ctr">
              <a:spcAft>
                <a:spcPts val="1800"/>
              </a:spcAft>
            </a:pPr>
            <a:r>
              <a:rPr lang="en-US" sz="3200" dirty="0" smtClean="0">
                <a:latin typeface="+mj-lt"/>
              </a:rPr>
              <a:t>Our Vision</a:t>
            </a:r>
          </a:p>
          <a:p>
            <a:pPr algn="ctr">
              <a:spcAft>
                <a:spcPts val="0"/>
              </a:spcAft>
            </a:pPr>
            <a:r>
              <a:rPr lang="en-US" sz="3200" dirty="0" smtClean="0"/>
              <a:t>3M Technology Advancing Every Company</a:t>
            </a:r>
          </a:p>
          <a:p>
            <a:pPr algn="ctr">
              <a:spcAft>
                <a:spcPts val="0"/>
              </a:spcAft>
            </a:pPr>
            <a:r>
              <a:rPr lang="en-US" sz="3200" dirty="0" smtClean="0"/>
              <a:t>3M Products Enhancing Every Home</a:t>
            </a:r>
          </a:p>
          <a:p>
            <a:pPr algn="ctr"/>
            <a:r>
              <a:rPr lang="en-US" sz="3200" dirty="0" smtClean="0"/>
              <a:t>3M Innovation Improving Every Life</a:t>
            </a:r>
          </a:p>
          <a:p>
            <a:pPr algn="ctr"/>
            <a:endParaRPr lang="en-US" sz="3200" dirty="0" smtClean="0"/>
          </a:p>
        </p:txBody>
      </p:sp>
    </p:spTree>
    <p:extLst>
      <p:ext uri="{BB962C8B-B14F-4D97-AF65-F5344CB8AC3E}">
        <p14:creationId xmlns:p14="http://schemas.microsoft.com/office/powerpoint/2010/main" val="70896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203700" y="2235200"/>
            <a:ext cx="7607300" cy="3460750"/>
          </a:xfrm>
        </p:spPr>
        <p:txBody>
          <a:bodyPr/>
          <a:lstStyle/>
          <a:p>
            <a:pPr marL="168275" indent="-168275"/>
            <a:r>
              <a:rPr lang="en-US" b="0" dirty="0" smtClean="0">
                <a:solidFill>
                  <a:schemeClr val="tx1"/>
                </a:solidFill>
                <a:latin typeface="+mj-lt"/>
              </a:rPr>
              <a:t>“Put simply, we are committed to improving our business, our planet, and every life.”</a:t>
            </a:r>
          </a:p>
          <a:p>
            <a:pPr algn="r"/>
            <a:r>
              <a:rPr lang="en-US" sz="2400" b="0" dirty="0">
                <a:solidFill>
                  <a:schemeClr val="tx1"/>
                </a:solidFill>
              </a:rPr>
              <a:t>– Inge Thulin</a:t>
            </a:r>
            <a:br>
              <a:rPr lang="en-US" sz="2400" b="0" dirty="0">
                <a:solidFill>
                  <a:schemeClr val="tx1"/>
                </a:solidFill>
              </a:rPr>
            </a:br>
            <a:r>
              <a:rPr lang="en-US" sz="2400" b="0" dirty="0">
                <a:solidFill>
                  <a:schemeClr val="tx1"/>
                </a:solidFill>
              </a:rPr>
              <a:t>Chairman, President and CEO</a:t>
            </a:r>
          </a:p>
          <a:p>
            <a:pPr algn="ctr"/>
            <a:endParaRPr lang="en-US" sz="3200" b="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000" y="1333500"/>
            <a:ext cx="3279944" cy="4914900"/>
          </a:xfrm>
          <a:prstGeom prst="rect">
            <a:avLst/>
          </a:prstGeom>
          <a:ln>
            <a:noFill/>
          </a:ln>
        </p:spPr>
      </p:pic>
    </p:spTree>
    <p:extLst>
      <p:ext uri="{BB962C8B-B14F-4D97-AF65-F5344CB8AC3E}">
        <p14:creationId xmlns:p14="http://schemas.microsoft.com/office/powerpoint/2010/main" val="240400378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3045" y="334973"/>
            <a:ext cx="11425237" cy="995782"/>
          </a:xfrm>
        </p:spPr>
        <p:txBody>
          <a:bodyPr/>
          <a:lstStyle/>
          <a:p>
            <a:r>
              <a:rPr lang="en-US" dirty="0"/>
              <a:t>46 core technology platforms </a:t>
            </a:r>
          </a:p>
        </p:txBody>
      </p:sp>
      <p:grpSp>
        <p:nvGrpSpPr>
          <p:cNvPr id="81" name="Group 80"/>
          <p:cNvGrpSpPr/>
          <p:nvPr/>
        </p:nvGrpSpPr>
        <p:grpSpPr>
          <a:xfrm>
            <a:off x="2261341" y="958323"/>
            <a:ext cx="8106834" cy="5366513"/>
            <a:chOff x="2261341" y="829987"/>
            <a:chExt cx="8106834" cy="5366513"/>
          </a:xfrm>
        </p:grpSpPr>
        <p:grpSp>
          <p:nvGrpSpPr>
            <p:cNvPr id="78" name="Group 77"/>
            <p:cNvGrpSpPr/>
            <p:nvPr/>
          </p:nvGrpSpPr>
          <p:grpSpPr>
            <a:xfrm>
              <a:off x="6012410" y="3752351"/>
              <a:ext cx="2153649" cy="2147846"/>
              <a:chOff x="6012410" y="3752351"/>
              <a:chExt cx="2153649" cy="2147846"/>
            </a:xfrm>
          </p:grpSpPr>
          <p:sp>
            <p:nvSpPr>
              <p:cNvPr id="7" name="Rectangle 47"/>
              <p:cNvSpPr>
                <a:spLocks noChangeArrowheads="1"/>
              </p:cNvSpPr>
              <p:nvPr/>
            </p:nvSpPr>
            <p:spPr bwMode="auto">
              <a:xfrm>
                <a:off x="7479550" y="5213688"/>
                <a:ext cx="686509" cy="686509"/>
              </a:xfrm>
              <a:prstGeom prst="rect">
                <a:avLst/>
              </a:prstGeom>
              <a:solidFill>
                <a:schemeClr val="accent4"/>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smtClean="0">
                    <a:solidFill>
                      <a:schemeClr val="bg1"/>
                    </a:solidFill>
                    <a:latin typeface="3M Circular TT Bold" panose="020B0804020101010102" pitchFamily="34" charset="0"/>
                    <a:cs typeface="3M Circular TT Bold" panose="020B0804020101010102" pitchFamily="34" charset="0"/>
                  </a:rPr>
                  <a:t>We</a:t>
                </a:r>
              </a:p>
              <a:p>
                <a:pPr algn="ctr">
                  <a:lnSpc>
                    <a:spcPts val="800"/>
                  </a:lnSpc>
                  <a:spcBef>
                    <a:spcPts val="100"/>
                  </a:spcBef>
                  <a:defRPr/>
                </a:pPr>
                <a:r>
                  <a:rPr lang="en-US" sz="800" kern="0" smtClean="0">
                    <a:solidFill>
                      <a:schemeClr val="bg1"/>
                    </a:solidFill>
                    <a:latin typeface="3M Circular TT Bold" panose="020B0804020101010102" pitchFamily="34" charset="0"/>
                    <a:cs typeface="3M Circular TT Bold" panose="020B0804020101010102" pitchFamily="34" charset="0"/>
                  </a:rPr>
                  <a:t>Accelerated Weathering</a:t>
                </a:r>
              </a:p>
            </p:txBody>
          </p:sp>
          <p:sp>
            <p:nvSpPr>
              <p:cNvPr id="16" name="Rectangle 35"/>
              <p:cNvSpPr>
                <a:spLocks noChangeArrowheads="1"/>
              </p:cNvSpPr>
              <p:nvPr/>
            </p:nvSpPr>
            <p:spPr bwMode="auto">
              <a:xfrm>
                <a:off x="7479550" y="4482942"/>
                <a:ext cx="686509" cy="686509"/>
              </a:xfrm>
              <a:prstGeom prst="rect">
                <a:avLst/>
              </a:prstGeom>
              <a:solidFill>
                <a:schemeClr val="accent4"/>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dirty="0" smtClean="0">
                    <a:solidFill>
                      <a:schemeClr val="bg1"/>
                    </a:solidFill>
                    <a:latin typeface="3M Circular TT Bold" panose="020B0804020101010102" pitchFamily="34" charset="0"/>
                    <a:cs typeface="3M Circular TT Bold" panose="020B0804020101010102" pitchFamily="34" charset="0"/>
                  </a:rPr>
                  <a:t>Se</a:t>
                </a:r>
              </a:p>
              <a:p>
                <a:pPr algn="ctr">
                  <a:lnSpc>
                    <a:spcPts val="800"/>
                  </a:lnSpc>
                  <a:spcBef>
                    <a:spcPts val="100"/>
                  </a:spcBef>
                  <a:defRPr/>
                </a:pPr>
                <a:r>
                  <a:rPr lang="en-US" sz="800" kern="0" dirty="0" smtClean="0">
                    <a:solidFill>
                      <a:schemeClr val="bg1"/>
                    </a:solidFill>
                    <a:latin typeface="3M Circular TT Bold" panose="020B0804020101010102" pitchFamily="34" charset="0"/>
                    <a:cs typeface="3M Circular TT Bold" panose="020B0804020101010102" pitchFamily="34" charset="0"/>
                  </a:rPr>
                  <a:t>Sensors</a:t>
                </a:r>
              </a:p>
            </p:txBody>
          </p:sp>
          <p:sp>
            <p:nvSpPr>
              <p:cNvPr id="22" name="Rectangle 44"/>
              <p:cNvSpPr>
                <a:spLocks noChangeArrowheads="1"/>
              </p:cNvSpPr>
              <p:nvPr/>
            </p:nvSpPr>
            <p:spPr bwMode="auto">
              <a:xfrm>
                <a:off x="7479550" y="3752351"/>
                <a:ext cx="686509" cy="686509"/>
              </a:xfrm>
              <a:prstGeom prst="rect">
                <a:avLst/>
              </a:prstGeom>
              <a:solidFill>
                <a:schemeClr val="accent4"/>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smtClean="0">
                    <a:solidFill>
                      <a:schemeClr val="bg1"/>
                    </a:solidFill>
                    <a:latin typeface="3M Circular TT Bold" panose="020B0804020101010102" pitchFamily="34" charset="0"/>
                    <a:cs typeface="3M Circular TT Bold" panose="020B0804020101010102" pitchFamily="34" charset="0"/>
                  </a:rPr>
                  <a:t>Pr</a:t>
                </a:r>
              </a:p>
              <a:p>
                <a:pPr algn="ctr">
                  <a:lnSpc>
                    <a:spcPts val="700"/>
                  </a:lnSpc>
                  <a:spcBef>
                    <a:spcPts val="100"/>
                  </a:spcBef>
                  <a:defRPr/>
                </a:pPr>
                <a:r>
                  <a:rPr lang="en-US" sz="800" kern="0" smtClean="0">
                    <a:solidFill>
                      <a:schemeClr val="bg1"/>
                    </a:solidFill>
                    <a:latin typeface="3M Circular TT Bold" panose="020B0804020101010102" pitchFamily="34" charset="0"/>
                    <a:cs typeface="3M Circular TT Bold" panose="020B0804020101010102" pitchFamily="34" charset="0"/>
                  </a:rPr>
                  <a:t>Process Design &amp; Control</a:t>
                </a:r>
              </a:p>
            </p:txBody>
          </p:sp>
          <p:sp>
            <p:nvSpPr>
              <p:cNvPr id="8" name="Rectangle 23"/>
              <p:cNvSpPr>
                <a:spLocks noChangeArrowheads="1"/>
              </p:cNvSpPr>
              <p:nvPr/>
            </p:nvSpPr>
            <p:spPr bwMode="auto">
              <a:xfrm>
                <a:off x="6745980" y="5213688"/>
                <a:ext cx="686509" cy="686509"/>
              </a:xfrm>
              <a:prstGeom prst="rect">
                <a:avLst/>
              </a:prstGeom>
              <a:solidFill>
                <a:schemeClr val="accent4"/>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dirty="0" smtClean="0">
                    <a:solidFill>
                      <a:schemeClr val="bg1"/>
                    </a:solidFill>
                    <a:latin typeface="3M Circular TT Bold" panose="020B0804020101010102" pitchFamily="34" charset="0"/>
                    <a:cs typeface="3M Circular TT Bold" panose="020B0804020101010102" pitchFamily="34" charset="0"/>
                  </a:rPr>
                  <a:t>Is</a:t>
                </a:r>
              </a:p>
              <a:p>
                <a:pPr algn="ctr">
                  <a:lnSpc>
                    <a:spcPts val="700"/>
                  </a:lnSpc>
                  <a:spcBef>
                    <a:spcPts val="100"/>
                  </a:spcBef>
                  <a:defRPr/>
                </a:pPr>
                <a:r>
                  <a:rPr lang="en-US" sz="800" kern="0" dirty="0" smtClean="0">
                    <a:solidFill>
                      <a:schemeClr val="bg1"/>
                    </a:solidFill>
                    <a:latin typeface="3M Circular TT Bold" panose="020B0804020101010102" pitchFamily="34" charset="0"/>
                    <a:cs typeface="3M Circular TT Bold" panose="020B0804020101010102" pitchFamily="34" charset="0"/>
                  </a:rPr>
                  <a:t>Integrated Systems &amp; Design</a:t>
                </a:r>
              </a:p>
            </p:txBody>
          </p:sp>
          <p:sp>
            <p:nvSpPr>
              <p:cNvPr id="17" name="Rectangle 22"/>
              <p:cNvSpPr>
                <a:spLocks noChangeArrowheads="1"/>
              </p:cNvSpPr>
              <p:nvPr/>
            </p:nvSpPr>
            <p:spPr bwMode="auto">
              <a:xfrm>
                <a:off x="6745980" y="4482942"/>
                <a:ext cx="686509" cy="686509"/>
              </a:xfrm>
              <a:prstGeom prst="rect">
                <a:avLst/>
              </a:prstGeom>
              <a:solidFill>
                <a:schemeClr val="accent4"/>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dirty="0" smtClean="0">
                    <a:solidFill>
                      <a:schemeClr val="bg1"/>
                    </a:solidFill>
                    <a:latin typeface="3M Circular TT Bold" panose="020B0804020101010102" pitchFamily="34" charset="0"/>
                    <a:cs typeface="3M Circular TT Bold" panose="020B0804020101010102" pitchFamily="34" charset="0"/>
                  </a:rPr>
                  <a:t>In</a:t>
                </a:r>
              </a:p>
              <a:p>
                <a:pPr algn="ctr">
                  <a:lnSpc>
                    <a:spcPts val="800"/>
                  </a:lnSpc>
                  <a:spcBef>
                    <a:spcPts val="100"/>
                  </a:spcBef>
                  <a:defRPr/>
                </a:pPr>
                <a:r>
                  <a:rPr lang="en-US" sz="800" kern="0" dirty="0" smtClean="0">
                    <a:solidFill>
                      <a:schemeClr val="bg1"/>
                    </a:solidFill>
                    <a:latin typeface="3M Circular TT Bold" panose="020B0804020101010102" pitchFamily="34" charset="0"/>
                    <a:cs typeface="3M Circular TT Bold" panose="020B0804020101010102" pitchFamily="34" charset="0"/>
                  </a:rPr>
                  <a:t>Inspection </a:t>
                </a:r>
                <a:r>
                  <a:rPr lang="en-US" sz="800" kern="0" smtClean="0">
                    <a:solidFill>
                      <a:schemeClr val="bg1"/>
                    </a:solidFill>
                    <a:latin typeface="3M Circular TT Bold" panose="020B0804020101010102" pitchFamily="34" charset="0"/>
                    <a:cs typeface="3M Circular TT Bold" panose="020B0804020101010102" pitchFamily="34" charset="0"/>
                  </a:rPr>
                  <a:t>&amp; </a:t>
                </a:r>
                <a:r>
                  <a:rPr lang="en-US" sz="800" kern="0" spc="-10" smtClean="0">
                    <a:solidFill>
                      <a:schemeClr val="bg1"/>
                    </a:solidFill>
                    <a:latin typeface="3M Circular TT Bold" panose="020B0804020101010102" pitchFamily="34" charset="0"/>
                    <a:cs typeface="3M Circular TT Bold" panose="020B0804020101010102" pitchFamily="34" charset="0"/>
                  </a:rPr>
                  <a:t>Measurement</a:t>
                </a:r>
                <a:endParaRPr lang="en-US" sz="800" kern="0" spc="-10" dirty="0" smtClean="0">
                  <a:solidFill>
                    <a:schemeClr val="bg1"/>
                  </a:solidFill>
                  <a:latin typeface="3M Circular TT Bold" panose="020B0804020101010102" pitchFamily="34" charset="0"/>
                  <a:cs typeface="3M Circular TT Bold" panose="020B0804020101010102" pitchFamily="34" charset="0"/>
                </a:endParaRPr>
              </a:p>
            </p:txBody>
          </p:sp>
          <p:sp>
            <p:nvSpPr>
              <p:cNvPr id="23" name="Rectangle 25"/>
              <p:cNvSpPr>
                <a:spLocks noChangeArrowheads="1"/>
              </p:cNvSpPr>
              <p:nvPr/>
            </p:nvSpPr>
            <p:spPr bwMode="auto">
              <a:xfrm>
                <a:off x="6745980" y="3752351"/>
                <a:ext cx="686509" cy="686509"/>
              </a:xfrm>
              <a:prstGeom prst="rect">
                <a:avLst/>
              </a:prstGeom>
              <a:solidFill>
                <a:schemeClr val="accent4"/>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dirty="0" smtClean="0">
                    <a:solidFill>
                      <a:schemeClr val="bg1"/>
                    </a:solidFill>
                    <a:latin typeface="3M Circular TT Bold" panose="020B0804020101010102" pitchFamily="34" charset="0"/>
                    <a:cs typeface="3M Circular TT Bold" panose="020B0804020101010102" pitchFamily="34" charset="0"/>
                  </a:rPr>
                  <a:t>Fc</a:t>
                </a:r>
                <a:endParaRPr lang="en-US" sz="800" b="1" kern="0" dirty="0">
                  <a:solidFill>
                    <a:schemeClr val="bg1"/>
                  </a:solidFill>
                  <a:latin typeface="3M Circular TT Bold" panose="020B0804020101010102" pitchFamily="34" charset="0"/>
                  <a:cs typeface="3M Circular TT Bold" panose="020B0804020101010102" pitchFamily="34" charset="0"/>
                </a:endParaRPr>
              </a:p>
              <a:p>
                <a:pPr algn="ctr">
                  <a:lnSpc>
                    <a:spcPts val="700"/>
                  </a:lnSpc>
                  <a:spcBef>
                    <a:spcPts val="100"/>
                  </a:spcBef>
                  <a:defRPr/>
                </a:pPr>
                <a:r>
                  <a:rPr lang="en-US" sz="800" kern="0" dirty="0" smtClean="0">
                    <a:solidFill>
                      <a:schemeClr val="bg1"/>
                    </a:solidFill>
                    <a:latin typeface="3M Circular TT Bold" panose="020B0804020101010102" pitchFamily="34" charset="0"/>
                    <a:cs typeface="3M Circular TT Bold" panose="020B0804020101010102" pitchFamily="34" charset="0"/>
                  </a:rPr>
                  <a:t>Flexible Converting &amp; Packaging</a:t>
                </a:r>
              </a:p>
            </p:txBody>
          </p:sp>
          <p:sp>
            <p:nvSpPr>
              <p:cNvPr id="9" name="10"/>
              <p:cNvSpPr>
                <a:spLocks noChangeArrowheads="1"/>
              </p:cNvSpPr>
              <p:nvPr/>
            </p:nvSpPr>
            <p:spPr bwMode="auto">
              <a:xfrm>
                <a:off x="6012410" y="5213688"/>
                <a:ext cx="686509" cy="686509"/>
              </a:xfrm>
              <a:prstGeom prst="rect">
                <a:avLst/>
              </a:prstGeom>
              <a:solidFill>
                <a:schemeClr val="accent4"/>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dirty="0" smtClean="0">
                    <a:solidFill>
                      <a:schemeClr val="bg1"/>
                    </a:solidFill>
                    <a:latin typeface="3M Circular TT Bold" panose="020B0804020101010102" pitchFamily="34" charset="0"/>
                    <a:cs typeface="3M Circular TT Bold" panose="020B0804020101010102" pitchFamily="34" charset="0"/>
                  </a:rPr>
                  <a:t>Es</a:t>
                </a:r>
              </a:p>
              <a:p>
                <a:pPr algn="ctr">
                  <a:lnSpc>
                    <a:spcPts val="800"/>
                  </a:lnSpc>
                  <a:spcBef>
                    <a:spcPts val="100"/>
                  </a:spcBef>
                  <a:defRPr/>
                </a:pPr>
                <a:r>
                  <a:rPr lang="en-US" sz="800" kern="0" dirty="0" smtClean="0">
                    <a:solidFill>
                      <a:schemeClr val="bg1"/>
                    </a:solidFill>
                    <a:latin typeface="3M Circular TT Bold" panose="020B0804020101010102" pitchFamily="34" charset="0"/>
                    <a:cs typeface="3M Circular TT Bold" panose="020B0804020101010102" pitchFamily="34" charset="0"/>
                  </a:rPr>
                  <a:t>Electronics &amp; Software</a:t>
                </a:r>
              </a:p>
            </p:txBody>
          </p:sp>
          <p:sp>
            <p:nvSpPr>
              <p:cNvPr id="18" name="Rectangle 13"/>
              <p:cNvSpPr>
                <a:spLocks noChangeArrowheads="1"/>
              </p:cNvSpPr>
              <p:nvPr/>
            </p:nvSpPr>
            <p:spPr bwMode="auto">
              <a:xfrm>
                <a:off x="6012410" y="4482942"/>
                <a:ext cx="686509" cy="686509"/>
              </a:xfrm>
              <a:prstGeom prst="rect">
                <a:avLst/>
              </a:prstGeom>
              <a:solidFill>
                <a:schemeClr val="accent4"/>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smtClean="0">
                    <a:solidFill>
                      <a:schemeClr val="bg1"/>
                    </a:solidFill>
                    <a:latin typeface="3M Circular TT Bold" panose="020B0804020101010102" pitchFamily="34" charset="0"/>
                    <a:cs typeface="3M Circular TT Bold" panose="020B0804020101010102" pitchFamily="34" charset="0"/>
                  </a:rPr>
                  <a:t>As</a:t>
                </a:r>
              </a:p>
              <a:p>
                <a:pPr algn="ctr">
                  <a:lnSpc>
                    <a:spcPts val="800"/>
                  </a:lnSpc>
                  <a:spcBef>
                    <a:spcPts val="100"/>
                  </a:spcBef>
                  <a:defRPr/>
                </a:pPr>
                <a:r>
                  <a:rPr lang="en-US" sz="800" kern="0" smtClean="0">
                    <a:solidFill>
                      <a:schemeClr val="bg1"/>
                    </a:solidFill>
                    <a:latin typeface="3M Circular TT Bold" panose="020B0804020101010102" pitchFamily="34" charset="0"/>
                    <a:cs typeface="3M Circular TT Bold" panose="020B0804020101010102" pitchFamily="34" charset="0"/>
                  </a:rPr>
                  <a:t>Application</a:t>
                </a:r>
                <a:br>
                  <a:rPr lang="en-US" sz="800" kern="0" smtClean="0">
                    <a:solidFill>
                      <a:schemeClr val="bg1"/>
                    </a:solidFill>
                    <a:latin typeface="3M Circular TT Bold" panose="020B0804020101010102" pitchFamily="34" charset="0"/>
                    <a:cs typeface="3M Circular TT Bold" panose="020B0804020101010102" pitchFamily="34" charset="0"/>
                  </a:rPr>
                </a:br>
                <a:r>
                  <a:rPr lang="en-US" sz="800" kern="0" smtClean="0">
                    <a:solidFill>
                      <a:schemeClr val="bg1"/>
                    </a:solidFill>
                    <a:latin typeface="3M Circular TT Bold" panose="020B0804020101010102" pitchFamily="34" charset="0"/>
                    <a:cs typeface="3M Circular TT Bold" panose="020B0804020101010102" pitchFamily="34" charset="0"/>
                  </a:rPr>
                  <a:t>Software</a:t>
                </a:r>
              </a:p>
            </p:txBody>
          </p:sp>
          <p:sp>
            <p:nvSpPr>
              <p:cNvPr id="24" name="Rectangle 11"/>
              <p:cNvSpPr>
                <a:spLocks noChangeArrowheads="1"/>
              </p:cNvSpPr>
              <p:nvPr/>
            </p:nvSpPr>
            <p:spPr bwMode="auto">
              <a:xfrm>
                <a:off x="6012410" y="3752351"/>
                <a:ext cx="686509" cy="686509"/>
              </a:xfrm>
              <a:prstGeom prst="rect">
                <a:avLst/>
              </a:prstGeom>
              <a:solidFill>
                <a:schemeClr val="accent4"/>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smtClean="0">
                    <a:solidFill>
                      <a:schemeClr val="bg1"/>
                    </a:solidFill>
                    <a:latin typeface="3M Circular TT Bold" panose="020B0804020101010102" pitchFamily="34" charset="0"/>
                    <a:cs typeface="3M Circular TT Bold" panose="020B0804020101010102" pitchFamily="34" charset="0"/>
                  </a:rPr>
                  <a:t>An</a:t>
                </a:r>
              </a:p>
              <a:p>
                <a:pPr algn="ctr">
                  <a:lnSpc>
                    <a:spcPts val="800"/>
                  </a:lnSpc>
                  <a:spcBef>
                    <a:spcPts val="100"/>
                  </a:spcBef>
                  <a:defRPr/>
                </a:pPr>
                <a:r>
                  <a:rPr lang="en-US" sz="800" kern="0" smtClean="0">
                    <a:solidFill>
                      <a:schemeClr val="bg1"/>
                    </a:solidFill>
                    <a:latin typeface="3M Circular TT Bold" panose="020B0804020101010102" pitchFamily="34" charset="0"/>
                    <a:cs typeface="3M Circular TT Bold" panose="020B0804020101010102" pitchFamily="34" charset="0"/>
                  </a:rPr>
                  <a:t>Analytical</a:t>
                </a:r>
              </a:p>
            </p:txBody>
          </p:sp>
        </p:grpSp>
        <p:grpSp>
          <p:nvGrpSpPr>
            <p:cNvPr id="77" name="Group 76"/>
            <p:cNvGrpSpPr/>
            <p:nvPr/>
          </p:nvGrpSpPr>
          <p:grpSpPr>
            <a:xfrm>
              <a:off x="3811700" y="3752351"/>
              <a:ext cx="2153649" cy="2147846"/>
              <a:chOff x="3811700" y="3752351"/>
              <a:chExt cx="2153649" cy="2147846"/>
            </a:xfrm>
          </p:grpSpPr>
          <p:sp>
            <p:nvSpPr>
              <p:cNvPr id="12" name="Rectangle 39"/>
              <p:cNvSpPr>
                <a:spLocks noChangeArrowheads="1"/>
              </p:cNvSpPr>
              <p:nvPr/>
            </p:nvSpPr>
            <p:spPr bwMode="auto">
              <a:xfrm>
                <a:off x="5278840" y="5213688"/>
                <a:ext cx="686509" cy="686509"/>
              </a:xfrm>
              <a:prstGeom prst="rect">
                <a:avLst/>
              </a:prstGeom>
              <a:solidFill>
                <a:schemeClr val="accent3"/>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smtClean="0">
                    <a:solidFill>
                      <a:schemeClr val="bg1"/>
                    </a:solidFill>
                    <a:latin typeface="3M Circular TT Bold" panose="020B0804020101010102" pitchFamily="34" charset="0"/>
                    <a:cs typeface="3M Circular TT Bold" panose="020B0804020101010102" pitchFamily="34" charset="0"/>
                  </a:rPr>
                  <a:t>Vp</a:t>
                </a:r>
              </a:p>
              <a:p>
                <a:pPr algn="ctr">
                  <a:lnSpc>
                    <a:spcPts val="800"/>
                  </a:lnSpc>
                  <a:spcBef>
                    <a:spcPts val="100"/>
                  </a:spcBef>
                  <a:defRPr/>
                </a:pPr>
                <a:r>
                  <a:rPr lang="en-US" sz="800" kern="0" smtClean="0">
                    <a:solidFill>
                      <a:schemeClr val="bg1"/>
                    </a:solidFill>
                    <a:latin typeface="3M Circular TT Bold" panose="020B0804020101010102" pitchFamily="34" charset="0"/>
                    <a:cs typeface="3M Circular TT Bold" panose="020B0804020101010102" pitchFamily="34" charset="0"/>
                  </a:rPr>
                  <a:t>Vapor Processing</a:t>
                </a:r>
              </a:p>
            </p:txBody>
          </p:sp>
          <p:sp>
            <p:nvSpPr>
              <p:cNvPr id="19" name="Rectangle 40"/>
              <p:cNvSpPr>
                <a:spLocks noChangeArrowheads="1"/>
              </p:cNvSpPr>
              <p:nvPr/>
            </p:nvSpPr>
            <p:spPr bwMode="auto">
              <a:xfrm>
                <a:off x="5278840" y="4482942"/>
                <a:ext cx="686509" cy="686509"/>
              </a:xfrm>
              <a:prstGeom prst="rect">
                <a:avLst/>
              </a:prstGeom>
              <a:solidFill>
                <a:schemeClr val="accent3"/>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smtClean="0">
                    <a:solidFill>
                      <a:schemeClr val="bg1"/>
                    </a:solidFill>
                    <a:latin typeface="3M Circular TT Bold" panose="020B0804020101010102" pitchFamily="34" charset="0"/>
                    <a:cs typeface="3M Circular TT Bold" panose="020B0804020101010102" pitchFamily="34" charset="0"/>
                  </a:rPr>
                  <a:t>Su</a:t>
                </a:r>
              </a:p>
              <a:p>
                <a:pPr algn="ctr">
                  <a:lnSpc>
                    <a:spcPts val="800"/>
                  </a:lnSpc>
                  <a:spcBef>
                    <a:spcPts val="100"/>
                  </a:spcBef>
                  <a:defRPr/>
                </a:pPr>
                <a:r>
                  <a:rPr lang="en-US" sz="800" kern="0" smtClean="0">
                    <a:solidFill>
                      <a:schemeClr val="bg1"/>
                    </a:solidFill>
                    <a:latin typeface="3M Circular TT Bold" panose="020B0804020101010102" pitchFamily="34" charset="0"/>
                    <a:cs typeface="3M Circular TT Bold" panose="020B0804020101010102" pitchFamily="34" charset="0"/>
                  </a:rPr>
                  <a:t>Surface Modification</a:t>
                </a:r>
              </a:p>
            </p:txBody>
          </p:sp>
          <p:sp>
            <p:nvSpPr>
              <p:cNvPr id="25" name="Rectangle 34"/>
              <p:cNvSpPr>
                <a:spLocks noChangeArrowheads="1"/>
              </p:cNvSpPr>
              <p:nvPr/>
            </p:nvSpPr>
            <p:spPr bwMode="auto">
              <a:xfrm>
                <a:off x="5278840" y="3752351"/>
                <a:ext cx="686509" cy="686509"/>
              </a:xfrm>
              <a:prstGeom prst="rect">
                <a:avLst/>
              </a:prstGeom>
              <a:solidFill>
                <a:schemeClr val="accent3"/>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smtClean="0">
                    <a:solidFill>
                      <a:schemeClr val="bg1"/>
                    </a:solidFill>
                    <a:latin typeface="3M Circular TT Bold" panose="020B0804020101010102" pitchFamily="34" charset="0"/>
                    <a:cs typeface="3M Circular TT Bold" panose="020B0804020101010102" pitchFamily="34" charset="0"/>
                  </a:rPr>
                  <a:t>Rp</a:t>
                </a:r>
              </a:p>
              <a:p>
                <a:pPr algn="ctr">
                  <a:lnSpc>
                    <a:spcPts val="800"/>
                  </a:lnSpc>
                  <a:spcBef>
                    <a:spcPts val="100"/>
                  </a:spcBef>
                  <a:defRPr/>
                </a:pPr>
                <a:r>
                  <a:rPr lang="en-US" sz="800" kern="0" smtClean="0">
                    <a:solidFill>
                      <a:schemeClr val="bg1"/>
                    </a:solidFill>
                    <a:latin typeface="3M Circular TT Bold" panose="020B0804020101010102" pitchFamily="34" charset="0"/>
                    <a:cs typeface="3M Circular TT Bold" panose="020B0804020101010102" pitchFamily="34" charset="0"/>
                  </a:rPr>
                  <a:t>Radiation Processing</a:t>
                </a:r>
              </a:p>
            </p:txBody>
          </p:sp>
          <p:sp>
            <p:nvSpPr>
              <p:cNvPr id="13" name="Rectangle 45"/>
              <p:cNvSpPr>
                <a:spLocks noChangeArrowheads="1"/>
              </p:cNvSpPr>
              <p:nvPr/>
            </p:nvSpPr>
            <p:spPr bwMode="auto">
              <a:xfrm>
                <a:off x="4545270" y="5213688"/>
                <a:ext cx="686509" cy="686509"/>
              </a:xfrm>
              <a:prstGeom prst="rect">
                <a:avLst/>
              </a:prstGeom>
              <a:solidFill>
                <a:schemeClr val="accent3"/>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smtClean="0">
                    <a:solidFill>
                      <a:schemeClr val="bg1"/>
                    </a:solidFill>
                    <a:latin typeface="3M Circular TT Bold" panose="020B0804020101010102" pitchFamily="34" charset="0"/>
                    <a:cs typeface="3M Circular TT Bold" panose="020B0804020101010102" pitchFamily="34" charset="0"/>
                  </a:rPr>
                  <a:t>Pp</a:t>
                </a:r>
                <a:endParaRPr lang="en-US" sz="800" b="1" kern="0" smtClean="0">
                  <a:solidFill>
                    <a:schemeClr val="bg1"/>
                  </a:solidFill>
                  <a:latin typeface="3M Circular TT Bold" panose="020B0804020101010102" pitchFamily="34" charset="0"/>
                  <a:cs typeface="3M Circular TT Bold" panose="020B0804020101010102" pitchFamily="34" charset="0"/>
                </a:endParaRPr>
              </a:p>
              <a:p>
                <a:pPr algn="ctr">
                  <a:lnSpc>
                    <a:spcPts val="800"/>
                  </a:lnSpc>
                  <a:spcBef>
                    <a:spcPts val="100"/>
                  </a:spcBef>
                  <a:defRPr/>
                </a:pPr>
                <a:r>
                  <a:rPr lang="en-US" sz="800" kern="0" smtClean="0">
                    <a:solidFill>
                      <a:schemeClr val="bg1"/>
                    </a:solidFill>
                    <a:latin typeface="3M Circular TT Bold" panose="020B0804020101010102" pitchFamily="34" charset="0"/>
                    <a:cs typeface="3M Circular TT Bold" panose="020B0804020101010102" pitchFamily="34" charset="0"/>
                  </a:rPr>
                  <a:t>Precision Processing</a:t>
                </a:r>
              </a:p>
            </p:txBody>
          </p:sp>
          <p:sp>
            <p:nvSpPr>
              <p:cNvPr id="20" name="Rectangle 37"/>
              <p:cNvSpPr>
                <a:spLocks noChangeArrowheads="1"/>
              </p:cNvSpPr>
              <p:nvPr/>
            </p:nvSpPr>
            <p:spPr bwMode="auto">
              <a:xfrm>
                <a:off x="4545270" y="4482942"/>
                <a:ext cx="686509" cy="686509"/>
              </a:xfrm>
              <a:prstGeom prst="rect">
                <a:avLst/>
              </a:prstGeom>
              <a:solidFill>
                <a:schemeClr val="accent3"/>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dirty="0">
                    <a:solidFill>
                      <a:schemeClr val="bg1"/>
                    </a:solidFill>
                    <a:latin typeface="3M Circular TT Bold" panose="020B0804020101010102" pitchFamily="34" charset="0"/>
                    <a:cs typeface="3M Circular TT Bold" panose="020B0804020101010102" pitchFamily="34" charset="0"/>
                  </a:rPr>
                  <a:t>Pm</a:t>
                </a:r>
                <a:endParaRPr lang="en-US" sz="800" b="1" kern="0" dirty="0">
                  <a:solidFill>
                    <a:schemeClr val="bg1"/>
                  </a:solidFill>
                  <a:latin typeface="3M Circular TT Bold" panose="020B0804020101010102" pitchFamily="34" charset="0"/>
                  <a:cs typeface="3M Circular TT Bold" panose="020B0804020101010102" pitchFamily="34" charset="0"/>
                </a:endParaRPr>
              </a:p>
              <a:p>
                <a:pPr algn="ctr">
                  <a:lnSpc>
                    <a:spcPts val="800"/>
                  </a:lnSpc>
                  <a:spcBef>
                    <a:spcPts val="100"/>
                  </a:spcBef>
                  <a:defRPr/>
                </a:pPr>
                <a:r>
                  <a:rPr lang="en-US" sz="800" kern="0" dirty="0" smtClean="0">
                    <a:solidFill>
                      <a:schemeClr val="bg1"/>
                    </a:solidFill>
                    <a:latin typeface="3M Circular TT Bold" panose="020B0804020101010102" pitchFamily="34" charset="0"/>
                    <a:cs typeface="3M Circular TT Bold" panose="020B0804020101010102" pitchFamily="34" charset="0"/>
                  </a:rPr>
                  <a:t>Polymer Processing</a:t>
                </a:r>
              </a:p>
            </p:txBody>
          </p:sp>
          <p:sp>
            <p:nvSpPr>
              <p:cNvPr id="26" name="Rectangle 31"/>
              <p:cNvSpPr>
                <a:spLocks noChangeArrowheads="1"/>
              </p:cNvSpPr>
              <p:nvPr/>
            </p:nvSpPr>
            <p:spPr bwMode="auto">
              <a:xfrm>
                <a:off x="4545270" y="3752351"/>
                <a:ext cx="686509" cy="686509"/>
              </a:xfrm>
              <a:prstGeom prst="rect">
                <a:avLst/>
              </a:prstGeom>
              <a:solidFill>
                <a:schemeClr val="accent3"/>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dirty="0" err="1">
                    <a:solidFill>
                      <a:schemeClr val="bg1"/>
                    </a:solidFill>
                    <a:latin typeface="3M Circular TT Bold" panose="020B0804020101010102" pitchFamily="34" charset="0"/>
                    <a:cs typeface="3M Circular TT Bold" panose="020B0804020101010102" pitchFamily="34" charset="0"/>
                  </a:rPr>
                  <a:t>Pe</a:t>
                </a:r>
                <a:endParaRPr lang="en-US" sz="800" b="1" kern="0" dirty="0">
                  <a:solidFill>
                    <a:schemeClr val="bg1"/>
                  </a:solidFill>
                  <a:latin typeface="3M Circular TT Bold" panose="020B0804020101010102" pitchFamily="34" charset="0"/>
                  <a:cs typeface="3M Circular TT Bold" panose="020B0804020101010102" pitchFamily="34" charset="0"/>
                </a:endParaRPr>
              </a:p>
              <a:p>
                <a:pPr algn="ctr">
                  <a:lnSpc>
                    <a:spcPts val="700"/>
                  </a:lnSpc>
                  <a:spcBef>
                    <a:spcPts val="100"/>
                  </a:spcBef>
                  <a:defRPr/>
                </a:pPr>
                <a:r>
                  <a:rPr lang="en-US" sz="800" kern="0" dirty="0" smtClean="0">
                    <a:solidFill>
                      <a:schemeClr val="bg1"/>
                    </a:solidFill>
                    <a:latin typeface="3M Circular TT Bold" panose="020B0804020101010102" pitchFamily="34" charset="0"/>
                    <a:cs typeface="3M Circular TT Bold" panose="020B0804020101010102" pitchFamily="34" charset="0"/>
                  </a:rPr>
                  <a:t>Predictive </a:t>
                </a:r>
                <a:r>
                  <a:rPr lang="en-US" sz="800" kern="0" smtClean="0">
                    <a:solidFill>
                      <a:schemeClr val="bg1"/>
                    </a:solidFill>
                    <a:latin typeface="3M Circular TT Bold" panose="020B0804020101010102" pitchFamily="34" charset="0"/>
                    <a:cs typeface="3M Circular TT Bold" panose="020B0804020101010102" pitchFamily="34" charset="0"/>
                  </a:rPr>
                  <a:t>Engineering </a:t>
                </a:r>
                <a:br>
                  <a:rPr lang="en-US" sz="800" kern="0" smtClean="0">
                    <a:solidFill>
                      <a:schemeClr val="bg1"/>
                    </a:solidFill>
                    <a:latin typeface="3M Circular TT Bold" panose="020B0804020101010102" pitchFamily="34" charset="0"/>
                    <a:cs typeface="3M Circular TT Bold" panose="020B0804020101010102" pitchFamily="34" charset="0"/>
                  </a:rPr>
                </a:br>
                <a:r>
                  <a:rPr lang="en-US" sz="800" kern="0" smtClean="0">
                    <a:solidFill>
                      <a:schemeClr val="bg1"/>
                    </a:solidFill>
                    <a:latin typeface="3M Circular TT Bold" panose="020B0804020101010102" pitchFamily="34" charset="0"/>
                    <a:cs typeface="3M Circular TT Bold" panose="020B0804020101010102" pitchFamily="34" charset="0"/>
                  </a:rPr>
                  <a:t>&amp; </a:t>
                </a:r>
                <a:r>
                  <a:rPr lang="en-US" sz="800" kern="0" dirty="0" smtClean="0">
                    <a:solidFill>
                      <a:schemeClr val="bg1"/>
                    </a:solidFill>
                    <a:latin typeface="3M Circular TT Bold" panose="020B0804020101010102" pitchFamily="34" charset="0"/>
                    <a:cs typeface="3M Circular TT Bold" panose="020B0804020101010102" pitchFamily="34" charset="0"/>
                  </a:rPr>
                  <a:t>Modeling</a:t>
                </a:r>
              </a:p>
            </p:txBody>
          </p:sp>
          <p:sp>
            <p:nvSpPr>
              <p:cNvPr id="14" name="Rectangle 43"/>
              <p:cNvSpPr>
                <a:spLocks noChangeArrowheads="1"/>
              </p:cNvSpPr>
              <p:nvPr/>
            </p:nvSpPr>
            <p:spPr bwMode="auto">
              <a:xfrm>
                <a:off x="3811700" y="5213688"/>
                <a:ext cx="686509" cy="686509"/>
              </a:xfrm>
              <a:prstGeom prst="rect">
                <a:avLst/>
              </a:prstGeom>
              <a:solidFill>
                <a:schemeClr val="accent3"/>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a:solidFill>
                      <a:schemeClr val="bg1"/>
                    </a:solidFill>
                    <a:latin typeface="3M Circular TT Bold" panose="020B0804020101010102" pitchFamily="34" charset="0"/>
                    <a:cs typeface="3M Circular TT Bold" panose="020B0804020101010102" pitchFamily="34" charset="0"/>
                  </a:rPr>
                  <a:t>Pd</a:t>
                </a:r>
              </a:p>
              <a:p>
                <a:pPr algn="ctr">
                  <a:lnSpc>
                    <a:spcPts val="700"/>
                  </a:lnSpc>
                  <a:spcBef>
                    <a:spcPts val="100"/>
                  </a:spcBef>
                  <a:defRPr/>
                </a:pPr>
                <a:r>
                  <a:rPr lang="en-US" sz="800" kern="0" smtClean="0">
                    <a:solidFill>
                      <a:schemeClr val="bg1"/>
                    </a:solidFill>
                    <a:latin typeface="3M Circular TT Bold" panose="020B0804020101010102" pitchFamily="34" charset="0"/>
                    <a:cs typeface="3M Circular TT Bold" panose="020B0804020101010102" pitchFamily="34" charset="0"/>
                  </a:rPr>
                  <a:t>Particle &amp; Dispersion Processing</a:t>
                </a:r>
              </a:p>
            </p:txBody>
          </p:sp>
          <p:sp>
            <p:nvSpPr>
              <p:cNvPr id="21" name="Rectangle 30"/>
              <p:cNvSpPr>
                <a:spLocks noChangeArrowheads="1"/>
              </p:cNvSpPr>
              <p:nvPr/>
            </p:nvSpPr>
            <p:spPr bwMode="auto">
              <a:xfrm>
                <a:off x="3811700" y="4482942"/>
                <a:ext cx="686509" cy="686509"/>
              </a:xfrm>
              <a:prstGeom prst="rect">
                <a:avLst/>
              </a:prstGeom>
              <a:solidFill>
                <a:schemeClr val="accent3"/>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a:solidFill>
                      <a:schemeClr val="bg1"/>
                    </a:solidFill>
                    <a:latin typeface="3M Circular TT Bold" panose="020B0804020101010102" pitchFamily="34" charset="0"/>
                    <a:cs typeface="3M Circular TT Bold" panose="020B0804020101010102" pitchFamily="34" charset="0"/>
                  </a:rPr>
                  <a:t>Mr</a:t>
                </a:r>
                <a:endParaRPr lang="en-US" sz="800" b="1" kern="0">
                  <a:solidFill>
                    <a:schemeClr val="bg1"/>
                  </a:solidFill>
                  <a:latin typeface="3M Circular TT Bold" panose="020B0804020101010102" pitchFamily="34" charset="0"/>
                  <a:cs typeface="3M Circular TT Bold" panose="020B0804020101010102" pitchFamily="34" charset="0"/>
                </a:endParaRPr>
              </a:p>
              <a:p>
                <a:pPr algn="ctr">
                  <a:lnSpc>
                    <a:spcPts val="800"/>
                  </a:lnSpc>
                  <a:spcBef>
                    <a:spcPts val="100"/>
                  </a:spcBef>
                  <a:defRPr/>
                </a:pPr>
                <a:r>
                  <a:rPr lang="en-US" sz="800" kern="0" smtClean="0">
                    <a:solidFill>
                      <a:schemeClr val="bg1"/>
                    </a:solidFill>
                    <a:latin typeface="3M Circular TT Bold" panose="020B0804020101010102" pitchFamily="34" charset="0"/>
                    <a:cs typeface="3M Circular TT Bold" panose="020B0804020101010102" pitchFamily="34" charset="0"/>
                  </a:rPr>
                  <a:t>Micro-replication</a:t>
                </a:r>
              </a:p>
            </p:txBody>
          </p:sp>
          <p:sp>
            <p:nvSpPr>
              <p:cNvPr id="27" name="Rectangle 29"/>
              <p:cNvSpPr>
                <a:spLocks noChangeArrowheads="1"/>
              </p:cNvSpPr>
              <p:nvPr/>
            </p:nvSpPr>
            <p:spPr bwMode="auto">
              <a:xfrm>
                <a:off x="3811700" y="3752351"/>
                <a:ext cx="686509" cy="686509"/>
              </a:xfrm>
              <a:prstGeom prst="rect">
                <a:avLst/>
              </a:prstGeom>
              <a:solidFill>
                <a:schemeClr val="accent3"/>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a:solidFill>
                      <a:schemeClr val="bg1"/>
                    </a:solidFill>
                    <a:latin typeface="3M Circular TT Bold" panose="020B0804020101010102" pitchFamily="34" charset="0"/>
                    <a:cs typeface="3M Circular TT Bold" panose="020B0804020101010102" pitchFamily="34" charset="0"/>
                  </a:rPr>
                  <a:t>Mo</a:t>
                </a:r>
                <a:endParaRPr lang="en-US" sz="800" b="1" kern="0">
                  <a:solidFill>
                    <a:schemeClr val="bg1"/>
                  </a:solidFill>
                  <a:latin typeface="3M Circular TT Bold" panose="020B0804020101010102" pitchFamily="34" charset="0"/>
                  <a:cs typeface="3M Circular TT Bold" panose="020B0804020101010102" pitchFamily="34" charset="0"/>
                </a:endParaRPr>
              </a:p>
              <a:p>
                <a:pPr algn="ctr">
                  <a:lnSpc>
                    <a:spcPts val="800"/>
                  </a:lnSpc>
                  <a:spcBef>
                    <a:spcPts val="100"/>
                  </a:spcBef>
                  <a:defRPr/>
                </a:pPr>
                <a:r>
                  <a:rPr lang="en-US" sz="800" kern="0" smtClean="0">
                    <a:solidFill>
                      <a:schemeClr val="bg1"/>
                    </a:solidFill>
                    <a:latin typeface="3M Circular TT Bold" panose="020B0804020101010102" pitchFamily="34" charset="0"/>
                    <a:cs typeface="3M Circular TT Bold" panose="020B0804020101010102" pitchFamily="34" charset="0"/>
                  </a:rPr>
                  <a:t>Molding</a:t>
                </a:r>
              </a:p>
            </p:txBody>
          </p:sp>
        </p:grpSp>
        <p:grpSp>
          <p:nvGrpSpPr>
            <p:cNvPr id="79" name="Group 78"/>
            <p:cNvGrpSpPr/>
            <p:nvPr/>
          </p:nvGrpSpPr>
          <p:grpSpPr>
            <a:xfrm>
              <a:off x="8213120" y="1560578"/>
              <a:ext cx="2155055" cy="4339619"/>
              <a:chOff x="8213120" y="1560578"/>
              <a:chExt cx="2155055" cy="4339619"/>
            </a:xfrm>
          </p:grpSpPr>
          <p:sp>
            <p:nvSpPr>
              <p:cNvPr id="46" name="Rectangle 5"/>
              <p:cNvSpPr>
                <a:spLocks noChangeArrowheads="1"/>
              </p:cNvSpPr>
              <p:nvPr/>
            </p:nvSpPr>
            <p:spPr bwMode="auto">
              <a:xfrm>
                <a:off x="8213120" y="3021760"/>
                <a:ext cx="686979" cy="686509"/>
              </a:xfrm>
              <a:prstGeom prst="rect">
                <a:avLst/>
              </a:prstGeom>
              <a:solidFill>
                <a:schemeClr val="accent2"/>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smtClean="0">
                    <a:solidFill>
                      <a:schemeClr val="bg1"/>
                    </a:solidFill>
                    <a:latin typeface="3M Circular TT Bold" panose="020B0804020101010102" pitchFamily="34" charset="0"/>
                    <a:cs typeface="3M Circular TT Bold" panose="020B0804020101010102" pitchFamily="34" charset="0"/>
                  </a:rPr>
                  <a:t>Ac</a:t>
                </a:r>
                <a:endParaRPr lang="en-US" sz="1300" kern="0" smtClean="0">
                  <a:solidFill>
                    <a:schemeClr val="bg1"/>
                  </a:solidFill>
                  <a:latin typeface="3M Circular TT Bold" panose="020B0804020101010102" pitchFamily="34" charset="0"/>
                  <a:cs typeface="3M Circular TT Bold" panose="020B0804020101010102" pitchFamily="34" charset="0"/>
                </a:endParaRPr>
              </a:p>
              <a:p>
                <a:pPr algn="ctr">
                  <a:lnSpc>
                    <a:spcPts val="800"/>
                  </a:lnSpc>
                  <a:spcBef>
                    <a:spcPts val="100"/>
                  </a:spcBef>
                  <a:defRPr/>
                </a:pPr>
                <a:r>
                  <a:rPr lang="en-US" sz="800" kern="0" smtClean="0">
                    <a:solidFill>
                      <a:schemeClr val="bg1"/>
                    </a:solidFill>
                    <a:latin typeface="3M Circular TT Bold" panose="020B0804020101010102" pitchFamily="34" charset="0"/>
                    <a:cs typeface="3M Circular TT Bold" panose="020B0804020101010102" pitchFamily="34" charset="0"/>
                  </a:rPr>
                  <a:t>Acoustic </a:t>
                </a:r>
                <a:r>
                  <a:rPr lang="en-US" sz="800" kern="0" dirty="0" smtClean="0">
                    <a:solidFill>
                      <a:schemeClr val="bg1"/>
                    </a:solidFill>
                    <a:latin typeface="3M Circular TT Bold" panose="020B0804020101010102" pitchFamily="34" charset="0"/>
                    <a:cs typeface="3M Circular TT Bold" panose="020B0804020101010102" pitchFamily="34" charset="0"/>
                  </a:rPr>
                  <a:t>Control</a:t>
                </a:r>
              </a:p>
            </p:txBody>
          </p:sp>
          <p:sp>
            <p:nvSpPr>
              <p:cNvPr id="47" name="Rectangle 10"/>
              <p:cNvSpPr>
                <a:spLocks noChangeArrowheads="1"/>
              </p:cNvSpPr>
              <p:nvPr/>
            </p:nvSpPr>
            <p:spPr bwMode="auto">
              <a:xfrm>
                <a:off x="8213120" y="5213688"/>
                <a:ext cx="686979" cy="686509"/>
              </a:xfrm>
              <a:prstGeom prst="rect">
                <a:avLst/>
              </a:prstGeom>
              <a:solidFill>
                <a:schemeClr val="accent2"/>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smtClean="0">
                    <a:solidFill>
                      <a:schemeClr val="bg1"/>
                    </a:solidFill>
                    <a:latin typeface="3M Circular TT Bold" panose="020B0804020101010102" pitchFamily="34" charset="0"/>
                    <a:cs typeface="3M Circular TT Bold" panose="020B0804020101010102" pitchFamily="34" charset="0"/>
                  </a:rPr>
                  <a:t>Di</a:t>
                </a:r>
              </a:p>
              <a:p>
                <a:pPr algn="ctr">
                  <a:spcBef>
                    <a:spcPts val="100"/>
                  </a:spcBef>
                  <a:defRPr/>
                </a:pPr>
                <a:r>
                  <a:rPr lang="en-US" sz="800" kern="0">
                    <a:solidFill>
                      <a:schemeClr val="bg1"/>
                    </a:solidFill>
                    <a:latin typeface="3M Circular TT Bold" panose="020B0804020101010102" pitchFamily="34" charset="0"/>
                    <a:cs typeface="3M Circular TT Bold" panose="020B0804020101010102" pitchFamily="34" charset="0"/>
                  </a:rPr>
                  <a:t>Display</a:t>
                </a:r>
                <a:endParaRPr lang="en-US" sz="2400" kern="0">
                  <a:solidFill>
                    <a:schemeClr val="bg1"/>
                  </a:solidFill>
                  <a:latin typeface="3M Circular TT Bold" panose="020B0804020101010102" pitchFamily="34" charset="0"/>
                  <a:cs typeface="3M Circular TT Bold" panose="020B0804020101010102" pitchFamily="34" charset="0"/>
                </a:endParaRPr>
              </a:p>
            </p:txBody>
          </p:sp>
          <p:sp>
            <p:nvSpPr>
              <p:cNvPr id="54" name="Rectangle 14"/>
              <p:cNvSpPr>
                <a:spLocks noChangeArrowheads="1"/>
              </p:cNvSpPr>
              <p:nvPr/>
            </p:nvSpPr>
            <p:spPr bwMode="auto">
              <a:xfrm>
                <a:off x="8213120" y="4482942"/>
                <a:ext cx="686979" cy="686509"/>
              </a:xfrm>
              <a:prstGeom prst="rect">
                <a:avLst/>
              </a:prstGeom>
              <a:solidFill>
                <a:schemeClr val="accent2"/>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smtClean="0">
                    <a:solidFill>
                      <a:schemeClr val="bg1"/>
                    </a:solidFill>
                    <a:latin typeface="3M Circular TT Bold" panose="020B0804020101010102" pitchFamily="34" charset="0"/>
                    <a:cs typeface="3M Circular TT Bold" panose="020B0804020101010102" pitchFamily="34" charset="0"/>
                  </a:rPr>
                  <a:t>Dd</a:t>
                </a:r>
              </a:p>
              <a:p>
                <a:pPr algn="ctr">
                  <a:lnSpc>
                    <a:spcPts val="800"/>
                  </a:lnSpc>
                  <a:spcBef>
                    <a:spcPts val="100"/>
                  </a:spcBef>
                  <a:defRPr/>
                </a:pPr>
                <a:r>
                  <a:rPr lang="en-US" sz="800" kern="0" smtClean="0">
                    <a:solidFill>
                      <a:schemeClr val="bg1"/>
                    </a:solidFill>
                    <a:latin typeface="3M Circular TT Bold" panose="020B0804020101010102" pitchFamily="34" charset="0"/>
                    <a:cs typeface="3M Circular TT Bold" panose="020B0804020101010102" pitchFamily="34" charset="0"/>
                  </a:rPr>
                  <a:t>Drug</a:t>
                </a:r>
                <a:br>
                  <a:rPr lang="en-US" sz="800" kern="0" smtClean="0">
                    <a:solidFill>
                      <a:schemeClr val="bg1"/>
                    </a:solidFill>
                    <a:latin typeface="3M Circular TT Bold" panose="020B0804020101010102" pitchFamily="34" charset="0"/>
                    <a:cs typeface="3M Circular TT Bold" panose="020B0804020101010102" pitchFamily="34" charset="0"/>
                  </a:rPr>
                </a:br>
                <a:r>
                  <a:rPr lang="en-US" sz="800" kern="0" smtClean="0">
                    <a:solidFill>
                      <a:schemeClr val="bg1"/>
                    </a:solidFill>
                    <a:latin typeface="3M Circular TT Bold" panose="020B0804020101010102" pitchFamily="34" charset="0"/>
                    <a:cs typeface="3M Circular TT Bold" panose="020B0804020101010102" pitchFamily="34" charset="0"/>
                  </a:rPr>
                  <a:t>Delivery</a:t>
                </a:r>
              </a:p>
            </p:txBody>
          </p:sp>
          <p:sp>
            <p:nvSpPr>
              <p:cNvPr id="57" name="Rectangle 17"/>
              <p:cNvSpPr>
                <a:spLocks noChangeArrowheads="1"/>
              </p:cNvSpPr>
              <p:nvPr/>
            </p:nvSpPr>
            <p:spPr bwMode="auto">
              <a:xfrm>
                <a:off x="8213120" y="3752351"/>
                <a:ext cx="686979" cy="686509"/>
              </a:xfrm>
              <a:prstGeom prst="rect">
                <a:avLst/>
              </a:prstGeom>
              <a:solidFill>
                <a:schemeClr val="accent2"/>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smtClean="0">
                    <a:solidFill>
                      <a:schemeClr val="bg1"/>
                    </a:solidFill>
                    <a:latin typeface="3M Circular TT Bold" panose="020B0804020101010102" pitchFamily="34" charset="0"/>
                    <a:cs typeface="3M Circular TT Bold" panose="020B0804020101010102" pitchFamily="34" charset="0"/>
                  </a:rPr>
                  <a:t>Bi</a:t>
                </a:r>
              </a:p>
              <a:p>
                <a:pPr algn="ctr">
                  <a:lnSpc>
                    <a:spcPts val="800"/>
                  </a:lnSpc>
                  <a:spcBef>
                    <a:spcPts val="100"/>
                  </a:spcBef>
                  <a:defRPr/>
                </a:pPr>
                <a:r>
                  <a:rPr lang="en-US" sz="800" kern="0" smtClean="0">
                    <a:solidFill>
                      <a:schemeClr val="bg1"/>
                    </a:solidFill>
                    <a:latin typeface="3M Circular TT Bold" panose="020B0804020101010102" pitchFamily="34" charset="0"/>
                    <a:cs typeface="3M Circular TT Bold" panose="020B0804020101010102" pitchFamily="34" charset="0"/>
                  </a:rPr>
                  <a:t>Biotech</a:t>
                </a:r>
              </a:p>
            </p:txBody>
          </p:sp>
          <p:sp>
            <p:nvSpPr>
              <p:cNvPr id="45" name="Rectangle 16"/>
              <p:cNvSpPr>
                <a:spLocks noChangeArrowheads="1"/>
              </p:cNvSpPr>
              <p:nvPr/>
            </p:nvSpPr>
            <p:spPr bwMode="auto">
              <a:xfrm>
                <a:off x="9681196" y="1560578"/>
                <a:ext cx="686979" cy="686509"/>
              </a:xfrm>
              <a:prstGeom prst="rect">
                <a:avLst/>
              </a:prstGeom>
              <a:solidFill>
                <a:schemeClr val="accent2"/>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dirty="0" err="1" smtClean="0">
                    <a:solidFill>
                      <a:schemeClr val="bg1"/>
                    </a:solidFill>
                    <a:latin typeface="3M Circular TT Bold" panose="020B0804020101010102" pitchFamily="34" charset="0"/>
                    <a:cs typeface="3M Circular TT Bold" panose="020B0804020101010102" pitchFamily="34" charset="0"/>
                  </a:rPr>
                  <a:t>Md</a:t>
                </a:r>
                <a:endParaRPr lang="en-US" sz="2400" b="1" kern="0" dirty="0" smtClean="0">
                  <a:solidFill>
                    <a:schemeClr val="bg1"/>
                  </a:solidFill>
                  <a:latin typeface="3M Circular TT Bold" panose="020B0804020101010102" pitchFamily="34" charset="0"/>
                  <a:cs typeface="3M Circular TT Bold" panose="020B0804020101010102" pitchFamily="34" charset="0"/>
                </a:endParaRPr>
              </a:p>
              <a:p>
                <a:pPr algn="ctr">
                  <a:lnSpc>
                    <a:spcPts val="725"/>
                  </a:lnSpc>
                  <a:spcBef>
                    <a:spcPts val="200"/>
                  </a:spcBef>
                  <a:defRPr/>
                </a:pPr>
                <a:r>
                  <a:rPr lang="en-US" sz="800" kern="0" dirty="0" smtClean="0">
                    <a:solidFill>
                      <a:schemeClr val="bg1"/>
                    </a:solidFill>
                    <a:latin typeface="3M Circular TT Bold" panose="020B0804020101010102" pitchFamily="34" charset="0"/>
                    <a:cs typeface="3M Circular TT Bold" panose="020B0804020101010102" pitchFamily="34" charset="0"/>
                  </a:rPr>
                  <a:t>Medical Data Management</a:t>
                </a:r>
              </a:p>
            </p:txBody>
          </p:sp>
          <p:sp>
            <p:nvSpPr>
              <p:cNvPr id="48" name="Rectangle 14"/>
              <p:cNvSpPr>
                <a:spLocks noChangeArrowheads="1"/>
              </p:cNvSpPr>
              <p:nvPr/>
            </p:nvSpPr>
            <p:spPr bwMode="auto">
              <a:xfrm>
                <a:off x="9681196" y="2291169"/>
                <a:ext cx="686979" cy="686509"/>
              </a:xfrm>
              <a:prstGeom prst="rect">
                <a:avLst/>
              </a:prstGeom>
              <a:solidFill>
                <a:schemeClr val="accent2"/>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dirty="0" smtClean="0">
                    <a:solidFill>
                      <a:schemeClr val="bg1"/>
                    </a:solidFill>
                    <a:latin typeface="3M Circular TT Bold" panose="020B0804020101010102" pitchFamily="34" charset="0"/>
                    <a:cs typeface="3M Circular TT Bold" panose="020B0804020101010102" pitchFamily="34" charset="0"/>
                  </a:rPr>
                  <a:t>Mf</a:t>
                </a:r>
              </a:p>
              <a:p>
                <a:pPr algn="ctr">
                  <a:lnSpc>
                    <a:spcPts val="800"/>
                  </a:lnSpc>
                  <a:spcBef>
                    <a:spcPts val="100"/>
                  </a:spcBef>
                  <a:defRPr/>
                </a:pPr>
                <a:r>
                  <a:rPr lang="en-US" sz="800" kern="0" dirty="0" smtClean="0">
                    <a:solidFill>
                      <a:schemeClr val="bg1"/>
                    </a:solidFill>
                    <a:latin typeface="3M Circular TT Bold" panose="020B0804020101010102" pitchFamily="34" charset="0"/>
                    <a:cs typeface="3M Circular TT Bold" panose="020B0804020101010102" pitchFamily="34" charset="0"/>
                  </a:rPr>
                  <a:t>Mechanical Fasteners</a:t>
                </a:r>
              </a:p>
            </p:txBody>
          </p:sp>
          <p:sp>
            <p:nvSpPr>
              <p:cNvPr id="49" name="Rectangle 46"/>
              <p:cNvSpPr>
                <a:spLocks noChangeArrowheads="1"/>
              </p:cNvSpPr>
              <p:nvPr/>
            </p:nvSpPr>
            <p:spPr bwMode="auto">
              <a:xfrm>
                <a:off x="9681196" y="5213688"/>
                <a:ext cx="686979" cy="686509"/>
              </a:xfrm>
              <a:prstGeom prst="rect">
                <a:avLst/>
              </a:prstGeom>
              <a:solidFill>
                <a:schemeClr val="accent2"/>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smtClean="0">
                    <a:solidFill>
                      <a:schemeClr val="bg1"/>
                    </a:solidFill>
                    <a:latin typeface="3M Circular TT Bold" panose="020B0804020101010102" pitchFamily="34" charset="0"/>
                    <a:cs typeface="3M Circular TT Bold" panose="020B0804020101010102" pitchFamily="34" charset="0"/>
                  </a:rPr>
                  <a:t>Wo</a:t>
                </a:r>
              </a:p>
              <a:p>
                <a:pPr algn="ctr">
                  <a:lnSpc>
                    <a:spcPts val="800"/>
                  </a:lnSpc>
                  <a:spcBef>
                    <a:spcPts val="100"/>
                  </a:spcBef>
                  <a:defRPr/>
                </a:pPr>
                <a:r>
                  <a:rPr lang="en-US" sz="800" kern="0" smtClean="0">
                    <a:solidFill>
                      <a:schemeClr val="bg1"/>
                    </a:solidFill>
                    <a:latin typeface="3M Circular TT Bold" panose="020B0804020101010102" pitchFamily="34" charset="0"/>
                    <a:cs typeface="3M Circular TT Bold" panose="020B0804020101010102" pitchFamily="34" charset="0"/>
                  </a:rPr>
                  <a:t>Wound </a:t>
                </a:r>
                <a:br>
                  <a:rPr lang="en-US" sz="800" kern="0" smtClean="0">
                    <a:solidFill>
                      <a:schemeClr val="bg1"/>
                    </a:solidFill>
                    <a:latin typeface="3M Circular TT Bold" panose="020B0804020101010102" pitchFamily="34" charset="0"/>
                    <a:cs typeface="3M Circular TT Bold" panose="020B0804020101010102" pitchFamily="34" charset="0"/>
                  </a:rPr>
                </a:br>
                <a:r>
                  <a:rPr lang="en-US" sz="800" kern="0" smtClean="0">
                    <a:solidFill>
                      <a:schemeClr val="bg1"/>
                    </a:solidFill>
                    <a:latin typeface="3M Circular TT Bold" panose="020B0804020101010102" pitchFamily="34" charset="0"/>
                    <a:cs typeface="3M Circular TT Bold" panose="020B0804020101010102" pitchFamily="34" charset="0"/>
                  </a:rPr>
                  <a:t>Management</a:t>
                </a:r>
              </a:p>
            </p:txBody>
          </p:sp>
          <p:sp>
            <p:nvSpPr>
              <p:cNvPr id="50" name="Rectangle 10"/>
              <p:cNvSpPr>
                <a:spLocks noChangeArrowheads="1"/>
              </p:cNvSpPr>
              <p:nvPr/>
            </p:nvSpPr>
            <p:spPr bwMode="auto">
              <a:xfrm>
                <a:off x="9681196" y="3021760"/>
                <a:ext cx="686979" cy="686509"/>
              </a:xfrm>
              <a:prstGeom prst="rect">
                <a:avLst/>
              </a:prstGeom>
              <a:solidFill>
                <a:schemeClr val="accent2"/>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smtClean="0">
                    <a:solidFill>
                      <a:schemeClr val="bg1"/>
                    </a:solidFill>
                    <a:latin typeface="3M Circular TT Bold" panose="020B0804020101010102" pitchFamily="34" charset="0"/>
                    <a:cs typeface="3M Circular TT Bold" panose="020B0804020101010102" pitchFamily="34" charset="0"/>
                  </a:rPr>
                  <a:t>Mi</a:t>
                </a:r>
              </a:p>
              <a:p>
                <a:pPr algn="ctr">
                  <a:lnSpc>
                    <a:spcPts val="700"/>
                  </a:lnSpc>
                  <a:defRPr/>
                </a:pPr>
                <a:r>
                  <a:rPr lang="en-US" sz="800" kern="0" smtClean="0">
                    <a:solidFill>
                      <a:schemeClr val="bg1"/>
                    </a:solidFill>
                    <a:latin typeface="3M Circular TT Bold" panose="020B0804020101010102" pitchFamily="34" charset="0"/>
                    <a:cs typeface="3M Circular TT Bold" panose="020B0804020101010102" pitchFamily="34" charset="0"/>
                  </a:rPr>
                  <a:t>Microbial Detection </a:t>
                </a:r>
                <a:br>
                  <a:rPr lang="en-US" sz="800" kern="0" smtClean="0">
                    <a:solidFill>
                      <a:schemeClr val="bg1"/>
                    </a:solidFill>
                    <a:latin typeface="3M Circular TT Bold" panose="020B0804020101010102" pitchFamily="34" charset="0"/>
                    <a:cs typeface="3M Circular TT Bold" panose="020B0804020101010102" pitchFamily="34" charset="0"/>
                  </a:rPr>
                </a:br>
                <a:r>
                  <a:rPr lang="en-US" sz="800" kern="0" smtClean="0">
                    <a:solidFill>
                      <a:schemeClr val="bg1"/>
                    </a:solidFill>
                    <a:latin typeface="3M Circular TT Bold" panose="020B0804020101010102" pitchFamily="34" charset="0"/>
                    <a:cs typeface="3M Circular TT Bold" panose="020B0804020101010102" pitchFamily="34" charset="0"/>
                  </a:rPr>
                  <a:t>and Control</a:t>
                </a:r>
              </a:p>
              <a:p>
                <a:pPr algn="ctr">
                  <a:spcBef>
                    <a:spcPts val="100"/>
                  </a:spcBef>
                  <a:defRPr/>
                </a:pPr>
                <a:endParaRPr lang="en-US" sz="2400" kern="0">
                  <a:solidFill>
                    <a:schemeClr val="bg1"/>
                  </a:solidFill>
                  <a:latin typeface="3M Circular TT Bold" panose="020B0804020101010102" pitchFamily="34" charset="0"/>
                  <a:cs typeface="3M Circular TT Bold" panose="020B0804020101010102" pitchFamily="34" charset="0"/>
                </a:endParaRPr>
              </a:p>
            </p:txBody>
          </p:sp>
          <p:sp>
            <p:nvSpPr>
              <p:cNvPr id="55" name="Rectangle 46"/>
              <p:cNvSpPr>
                <a:spLocks noChangeArrowheads="1"/>
              </p:cNvSpPr>
              <p:nvPr/>
            </p:nvSpPr>
            <p:spPr bwMode="auto">
              <a:xfrm>
                <a:off x="9681196" y="4482942"/>
                <a:ext cx="686979" cy="686509"/>
              </a:xfrm>
              <a:prstGeom prst="rect">
                <a:avLst/>
              </a:prstGeom>
              <a:solidFill>
                <a:schemeClr val="accent2"/>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smtClean="0">
                    <a:solidFill>
                      <a:schemeClr val="bg1"/>
                    </a:solidFill>
                    <a:latin typeface="3M Circular TT Bold" panose="020B0804020101010102" pitchFamily="34" charset="0"/>
                    <a:cs typeface="3M Circular TT Bold" panose="020B0804020101010102" pitchFamily="34" charset="0"/>
                  </a:rPr>
                  <a:t>Tt</a:t>
                </a:r>
              </a:p>
              <a:p>
                <a:pPr algn="ctr">
                  <a:lnSpc>
                    <a:spcPts val="800"/>
                  </a:lnSpc>
                  <a:spcBef>
                    <a:spcPts val="100"/>
                  </a:spcBef>
                  <a:defRPr/>
                </a:pPr>
                <a:r>
                  <a:rPr lang="en-US" sz="800" kern="0" smtClean="0">
                    <a:solidFill>
                      <a:schemeClr val="bg1"/>
                    </a:solidFill>
                    <a:latin typeface="3M Circular TT Bold" panose="020B0804020101010102" pitchFamily="34" charset="0"/>
                    <a:cs typeface="3M Circular TT Bold" panose="020B0804020101010102" pitchFamily="34" charset="0"/>
                  </a:rPr>
                  <a:t>Track and Trace</a:t>
                </a:r>
              </a:p>
            </p:txBody>
          </p:sp>
          <p:sp>
            <p:nvSpPr>
              <p:cNvPr id="58" name="Rectangle 42"/>
              <p:cNvSpPr>
                <a:spLocks noChangeArrowheads="1"/>
              </p:cNvSpPr>
              <p:nvPr/>
            </p:nvSpPr>
            <p:spPr bwMode="auto">
              <a:xfrm>
                <a:off x="9681196" y="3752351"/>
                <a:ext cx="686979" cy="686509"/>
              </a:xfrm>
              <a:prstGeom prst="rect">
                <a:avLst/>
              </a:prstGeom>
              <a:solidFill>
                <a:schemeClr val="accent2"/>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smtClean="0">
                    <a:solidFill>
                      <a:schemeClr val="bg1"/>
                    </a:solidFill>
                    <a:latin typeface="3M Circular TT Bold" panose="020B0804020101010102" pitchFamily="34" charset="0"/>
                    <a:cs typeface="3M Circular TT Bold" panose="020B0804020101010102" pitchFamily="34" charset="0"/>
                  </a:rPr>
                  <a:t>Op</a:t>
                </a:r>
              </a:p>
              <a:p>
                <a:pPr algn="ctr">
                  <a:lnSpc>
                    <a:spcPts val="800"/>
                  </a:lnSpc>
                  <a:spcBef>
                    <a:spcPts val="100"/>
                  </a:spcBef>
                  <a:defRPr/>
                </a:pPr>
                <a:r>
                  <a:rPr lang="en-US" sz="800" kern="0" smtClean="0">
                    <a:solidFill>
                      <a:schemeClr val="bg1"/>
                    </a:solidFill>
                    <a:latin typeface="3M Circular TT Bold" panose="020B0804020101010102" pitchFamily="34" charset="0"/>
                    <a:cs typeface="3M Circular TT Bold" panose="020B0804020101010102" pitchFamily="34" charset="0"/>
                  </a:rPr>
                  <a:t>Opto-electronics</a:t>
                </a:r>
              </a:p>
            </p:txBody>
          </p:sp>
          <p:sp>
            <p:nvSpPr>
              <p:cNvPr id="51" name="Rectangle 17"/>
              <p:cNvSpPr>
                <a:spLocks noChangeArrowheads="1"/>
              </p:cNvSpPr>
              <p:nvPr/>
            </p:nvSpPr>
            <p:spPr bwMode="auto">
              <a:xfrm>
                <a:off x="8947160" y="3021760"/>
                <a:ext cx="686979" cy="686509"/>
              </a:xfrm>
              <a:prstGeom prst="rect">
                <a:avLst/>
              </a:prstGeom>
              <a:solidFill>
                <a:schemeClr val="accent2"/>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smtClean="0">
                    <a:solidFill>
                      <a:schemeClr val="bg1"/>
                    </a:solidFill>
                    <a:latin typeface="3M Circular TT Bold" panose="020B0804020101010102" pitchFamily="34" charset="0"/>
                    <a:cs typeface="3M Circular TT Bold" panose="020B0804020101010102" pitchFamily="34" charset="0"/>
                  </a:rPr>
                  <a:t>Fe</a:t>
                </a:r>
              </a:p>
              <a:p>
                <a:pPr algn="ctr">
                  <a:lnSpc>
                    <a:spcPts val="800"/>
                  </a:lnSpc>
                  <a:spcBef>
                    <a:spcPts val="100"/>
                  </a:spcBef>
                  <a:defRPr/>
                </a:pPr>
                <a:r>
                  <a:rPr lang="en-US" sz="800" kern="0" smtClean="0">
                    <a:solidFill>
                      <a:schemeClr val="bg1"/>
                    </a:solidFill>
                    <a:latin typeface="3M Circular TT Bold" panose="020B0804020101010102" pitchFamily="34" charset="0"/>
                    <a:cs typeface="3M Circular TT Bold" panose="020B0804020101010102" pitchFamily="34" charset="0"/>
                  </a:rPr>
                  <a:t>Flexible</a:t>
                </a:r>
                <a:br>
                  <a:rPr lang="en-US" sz="800" kern="0" smtClean="0">
                    <a:solidFill>
                      <a:schemeClr val="bg1"/>
                    </a:solidFill>
                    <a:latin typeface="3M Circular TT Bold" panose="020B0804020101010102" pitchFamily="34" charset="0"/>
                    <a:cs typeface="3M Circular TT Bold" panose="020B0804020101010102" pitchFamily="34" charset="0"/>
                  </a:rPr>
                </a:br>
                <a:r>
                  <a:rPr lang="en-US" sz="800" kern="0" smtClean="0">
                    <a:solidFill>
                      <a:schemeClr val="bg1"/>
                    </a:solidFill>
                    <a:latin typeface="3M Circular TT Bold" panose="020B0804020101010102" pitchFamily="34" charset="0"/>
                    <a:cs typeface="3M Circular TT Bold" panose="020B0804020101010102" pitchFamily="34" charset="0"/>
                  </a:rPr>
                  <a:t>Electronics</a:t>
                </a:r>
              </a:p>
            </p:txBody>
          </p:sp>
          <p:sp>
            <p:nvSpPr>
              <p:cNvPr id="52" name="Rectangle 24"/>
              <p:cNvSpPr>
                <a:spLocks noChangeArrowheads="1"/>
              </p:cNvSpPr>
              <p:nvPr/>
            </p:nvSpPr>
            <p:spPr bwMode="auto">
              <a:xfrm>
                <a:off x="8947160" y="5213688"/>
                <a:ext cx="686979" cy="686509"/>
              </a:xfrm>
              <a:prstGeom prst="rect">
                <a:avLst/>
              </a:prstGeom>
              <a:solidFill>
                <a:schemeClr val="accent2"/>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dirty="0" smtClean="0">
                    <a:solidFill>
                      <a:schemeClr val="bg1"/>
                    </a:solidFill>
                    <a:latin typeface="3M Circular TT Bold" panose="020B0804020101010102" pitchFamily="34" charset="0"/>
                    <a:cs typeface="3M Circular TT Bold" panose="020B0804020101010102" pitchFamily="34" charset="0"/>
                  </a:rPr>
                  <a:t>Lm</a:t>
                </a:r>
              </a:p>
              <a:p>
                <a:pPr algn="ctr">
                  <a:lnSpc>
                    <a:spcPts val="800"/>
                  </a:lnSpc>
                  <a:spcBef>
                    <a:spcPts val="100"/>
                  </a:spcBef>
                  <a:defRPr/>
                </a:pPr>
                <a:r>
                  <a:rPr lang="en-US" sz="800" kern="0" dirty="0" smtClean="0">
                    <a:solidFill>
                      <a:schemeClr val="bg1"/>
                    </a:solidFill>
                    <a:latin typeface="3M Circular TT Bold" panose="020B0804020101010102" pitchFamily="34" charset="0"/>
                    <a:cs typeface="3M Circular TT Bold" panose="020B0804020101010102" pitchFamily="34" charset="0"/>
                  </a:rPr>
                  <a:t>Light</a:t>
                </a:r>
                <a:br>
                  <a:rPr lang="en-US" sz="800" kern="0" dirty="0" smtClean="0">
                    <a:solidFill>
                      <a:schemeClr val="bg1"/>
                    </a:solidFill>
                    <a:latin typeface="3M Circular TT Bold" panose="020B0804020101010102" pitchFamily="34" charset="0"/>
                    <a:cs typeface="3M Circular TT Bold" panose="020B0804020101010102" pitchFamily="34" charset="0"/>
                  </a:rPr>
                </a:br>
                <a:r>
                  <a:rPr lang="en-US" sz="800" kern="0" dirty="0" smtClean="0">
                    <a:solidFill>
                      <a:schemeClr val="bg1"/>
                    </a:solidFill>
                    <a:latin typeface="3M Circular TT Bold" panose="020B0804020101010102" pitchFamily="34" charset="0"/>
                    <a:cs typeface="3M Circular TT Bold" panose="020B0804020101010102" pitchFamily="34" charset="0"/>
                  </a:rPr>
                  <a:t>Management</a:t>
                </a:r>
                <a:endParaRPr lang="en-US" sz="800" kern="0" dirty="0">
                  <a:solidFill>
                    <a:schemeClr val="bg1"/>
                  </a:solidFill>
                  <a:latin typeface="3M Circular TT Bold" panose="020B0804020101010102" pitchFamily="34" charset="0"/>
                  <a:cs typeface="3M Circular TT Bold" panose="020B0804020101010102" pitchFamily="34" charset="0"/>
                </a:endParaRPr>
              </a:p>
            </p:txBody>
          </p:sp>
          <p:sp>
            <p:nvSpPr>
              <p:cNvPr id="53" name="Rectangle 27"/>
              <p:cNvSpPr>
                <a:spLocks noChangeArrowheads="1"/>
              </p:cNvSpPr>
              <p:nvPr/>
            </p:nvSpPr>
            <p:spPr bwMode="auto">
              <a:xfrm>
                <a:off x="8947160" y="2291169"/>
                <a:ext cx="686979" cy="686509"/>
              </a:xfrm>
              <a:prstGeom prst="rect">
                <a:avLst/>
              </a:prstGeom>
              <a:solidFill>
                <a:schemeClr val="accent2"/>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dirty="0" err="1" smtClean="0">
                    <a:solidFill>
                      <a:schemeClr val="bg1"/>
                    </a:solidFill>
                    <a:latin typeface="3M Circular TT Bold" panose="020B0804020101010102" pitchFamily="34" charset="0"/>
                    <a:cs typeface="3M Circular TT Bold" panose="020B0804020101010102" pitchFamily="34" charset="0"/>
                  </a:rPr>
                  <a:t>Ec</a:t>
                </a:r>
                <a:endParaRPr lang="en-US" sz="2400" b="1" kern="0" dirty="0" smtClean="0">
                  <a:solidFill>
                    <a:schemeClr val="bg1"/>
                  </a:solidFill>
                  <a:latin typeface="3M Circular TT Bold" panose="020B0804020101010102" pitchFamily="34" charset="0"/>
                  <a:cs typeface="3M Circular TT Bold" panose="020B0804020101010102" pitchFamily="34" charset="0"/>
                </a:endParaRPr>
              </a:p>
              <a:p>
                <a:pPr algn="ctr">
                  <a:lnSpc>
                    <a:spcPts val="800"/>
                  </a:lnSpc>
                  <a:spcBef>
                    <a:spcPts val="100"/>
                  </a:spcBef>
                  <a:defRPr/>
                </a:pPr>
                <a:r>
                  <a:rPr lang="en-US" sz="800" kern="0" dirty="0" smtClean="0">
                    <a:solidFill>
                      <a:schemeClr val="bg1"/>
                    </a:solidFill>
                    <a:latin typeface="3M Circular TT Bold" panose="020B0804020101010102" pitchFamily="34" charset="0"/>
                    <a:cs typeface="3M Circular TT Bold" panose="020B0804020101010102" pitchFamily="34" charset="0"/>
                  </a:rPr>
                  <a:t>Energy</a:t>
                </a:r>
              </a:p>
              <a:p>
                <a:pPr algn="ctr">
                  <a:lnSpc>
                    <a:spcPts val="800"/>
                  </a:lnSpc>
                  <a:spcBef>
                    <a:spcPts val="100"/>
                  </a:spcBef>
                  <a:defRPr/>
                </a:pPr>
                <a:r>
                  <a:rPr lang="en-US" sz="800" kern="0" dirty="0" smtClean="0">
                    <a:solidFill>
                      <a:schemeClr val="bg1"/>
                    </a:solidFill>
                    <a:latin typeface="3M Circular TT Bold" panose="020B0804020101010102" pitchFamily="34" charset="0"/>
                    <a:cs typeface="3M Circular TT Bold" panose="020B0804020101010102" pitchFamily="34" charset="0"/>
                  </a:rPr>
                  <a:t>Components</a:t>
                </a:r>
              </a:p>
            </p:txBody>
          </p:sp>
          <p:sp>
            <p:nvSpPr>
              <p:cNvPr id="56" name="Rectangle 20"/>
              <p:cNvSpPr>
                <a:spLocks noChangeArrowheads="1"/>
              </p:cNvSpPr>
              <p:nvPr/>
            </p:nvSpPr>
            <p:spPr bwMode="auto">
              <a:xfrm>
                <a:off x="8947160" y="4482942"/>
                <a:ext cx="686979" cy="686509"/>
              </a:xfrm>
              <a:prstGeom prst="rect">
                <a:avLst/>
              </a:prstGeom>
              <a:solidFill>
                <a:schemeClr val="accent2"/>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smtClean="0">
                    <a:solidFill>
                      <a:schemeClr val="bg1"/>
                    </a:solidFill>
                    <a:latin typeface="3M Circular TT Bold" panose="020B0804020101010102" pitchFamily="34" charset="0"/>
                    <a:cs typeface="3M Circular TT Bold" panose="020B0804020101010102" pitchFamily="34" charset="0"/>
                  </a:rPr>
                  <a:t>Im</a:t>
                </a:r>
              </a:p>
              <a:p>
                <a:pPr algn="ctr">
                  <a:lnSpc>
                    <a:spcPts val="800"/>
                  </a:lnSpc>
                  <a:spcBef>
                    <a:spcPts val="100"/>
                  </a:spcBef>
                  <a:defRPr/>
                </a:pPr>
                <a:r>
                  <a:rPr lang="en-US" sz="800" kern="0">
                    <a:solidFill>
                      <a:schemeClr val="bg1"/>
                    </a:solidFill>
                    <a:latin typeface="3M Circular TT Bold" panose="020B0804020101010102" pitchFamily="34" charset="0"/>
                    <a:cs typeface="3M Circular TT Bold" panose="020B0804020101010102" pitchFamily="34" charset="0"/>
                  </a:rPr>
                  <a:t>Im</a:t>
                </a:r>
                <a:r>
                  <a:rPr lang="en-US" sz="800" kern="0" smtClean="0">
                    <a:solidFill>
                      <a:schemeClr val="bg1"/>
                    </a:solidFill>
                    <a:latin typeface="3M Circular TT Bold" panose="020B0804020101010102" pitchFamily="34" charset="0"/>
                    <a:cs typeface="3M Circular TT Bold" panose="020B0804020101010102" pitchFamily="34" charset="0"/>
                  </a:rPr>
                  <a:t>aging</a:t>
                </a:r>
              </a:p>
            </p:txBody>
          </p:sp>
          <p:sp>
            <p:nvSpPr>
              <p:cNvPr id="59" name="Rectangle 18"/>
              <p:cNvSpPr>
                <a:spLocks noChangeArrowheads="1"/>
              </p:cNvSpPr>
              <p:nvPr/>
            </p:nvSpPr>
            <p:spPr bwMode="auto">
              <a:xfrm>
                <a:off x="8947160" y="3752351"/>
                <a:ext cx="686979" cy="686509"/>
              </a:xfrm>
              <a:prstGeom prst="rect">
                <a:avLst/>
              </a:prstGeom>
              <a:solidFill>
                <a:schemeClr val="accent2"/>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dirty="0" err="1" smtClean="0">
                    <a:solidFill>
                      <a:schemeClr val="bg1"/>
                    </a:solidFill>
                    <a:latin typeface="3M Circular TT Bold" panose="020B0804020101010102" pitchFamily="34" charset="0"/>
                    <a:cs typeface="3M Circular TT Bold" panose="020B0804020101010102" pitchFamily="34" charset="0"/>
                  </a:rPr>
                  <a:t>Fs</a:t>
                </a:r>
                <a:endParaRPr lang="en-US" sz="2400" b="1" kern="0" dirty="0" smtClean="0">
                  <a:solidFill>
                    <a:schemeClr val="bg1"/>
                  </a:solidFill>
                  <a:latin typeface="3M Circular TT Bold" panose="020B0804020101010102" pitchFamily="34" charset="0"/>
                  <a:cs typeface="3M Circular TT Bold" panose="020B0804020101010102" pitchFamily="34" charset="0"/>
                </a:endParaRPr>
              </a:p>
              <a:p>
                <a:pPr algn="ctr">
                  <a:lnSpc>
                    <a:spcPts val="700"/>
                  </a:lnSpc>
                  <a:spcBef>
                    <a:spcPts val="100"/>
                  </a:spcBef>
                  <a:defRPr/>
                </a:pPr>
                <a:r>
                  <a:rPr lang="en-US" sz="800" kern="0" dirty="0" smtClean="0">
                    <a:solidFill>
                      <a:schemeClr val="bg1"/>
                    </a:solidFill>
                    <a:latin typeface="3M Circular TT Bold" panose="020B0804020101010102" pitchFamily="34" charset="0"/>
                    <a:cs typeface="3M Circular TT Bold" panose="020B0804020101010102" pitchFamily="34" charset="0"/>
                  </a:rPr>
                  <a:t>Filtration, Separation, Purification </a:t>
                </a:r>
              </a:p>
            </p:txBody>
          </p:sp>
        </p:grpSp>
        <p:grpSp>
          <p:nvGrpSpPr>
            <p:cNvPr id="76" name="Group 75"/>
            <p:cNvGrpSpPr/>
            <p:nvPr/>
          </p:nvGrpSpPr>
          <p:grpSpPr>
            <a:xfrm>
              <a:off x="2337584" y="829987"/>
              <a:ext cx="1427055" cy="5070210"/>
              <a:chOff x="2337584" y="829987"/>
              <a:chExt cx="1427055" cy="5070210"/>
            </a:xfrm>
          </p:grpSpPr>
          <p:sp>
            <p:nvSpPr>
              <p:cNvPr id="32" name="Rectangle 19"/>
              <p:cNvSpPr>
                <a:spLocks noChangeArrowheads="1"/>
              </p:cNvSpPr>
              <p:nvPr/>
            </p:nvSpPr>
            <p:spPr bwMode="auto">
              <a:xfrm>
                <a:off x="3074642" y="1560578"/>
                <a:ext cx="689997" cy="686509"/>
              </a:xfrm>
              <a:prstGeom prst="rect">
                <a:avLst/>
              </a:prstGeom>
              <a:solidFill>
                <a:schemeClr val="accent1"/>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dirty="0">
                    <a:solidFill>
                      <a:schemeClr val="bg1"/>
                    </a:solidFill>
                    <a:latin typeface="3M Circular TT Bold" panose="020B0804020101010102" pitchFamily="34" charset="0"/>
                    <a:cs typeface="3M Circular TT Bold" panose="020B0804020101010102" pitchFamily="34" charset="0"/>
                  </a:rPr>
                  <a:t>Fi</a:t>
                </a:r>
                <a:endParaRPr lang="en-US" sz="800" b="1" kern="0" dirty="0">
                  <a:solidFill>
                    <a:schemeClr val="bg1"/>
                  </a:solidFill>
                  <a:latin typeface="3M Circular TT Bold" panose="020B0804020101010102" pitchFamily="34" charset="0"/>
                  <a:cs typeface="3M Circular TT Bold" panose="020B0804020101010102" pitchFamily="34" charset="0"/>
                </a:endParaRPr>
              </a:p>
              <a:p>
                <a:pPr algn="ctr">
                  <a:spcBef>
                    <a:spcPts val="100"/>
                  </a:spcBef>
                  <a:defRPr/>
                </a:pPr>
                <a:r>
                  <a:rPr lang="en-US" sz="800" kern="0" dirty="0">
                    <a:solidFill>
                      <a:schemeClr val="bg1"/>
                    </a:solidFill>
                    <a:latin typeface="3M Circular TT Bold" panose="020B0804020101010102" pitchFamily="34" charset="0"/>
                    <a:cs typeface="3M Circular TT Bold" panose="020B0804020101010102" pitchFamily="34" charset="0"/>
                  </a:rPr>
                  <a:t>Films</a:t>
                </a:r>
              </a:p>
            </p:txBody>
          </p:sp>
          <p:sp>
            <p:nvSpPr>
              <p:cNvPr id="34" name="Rectangle 21"/>
              <p:cNvSpPr>
                <a:spLocks noChangeArrowheads="1"/>
              </p:cNvSpPr>
              <p:nvPr/>
            </p:nvSpPr>
            <p:spPr bwMode="auto">
              <a:xfrm>
                <a:off x="3074642" y="2291169"/>
                <a:ext cx="689997" cy="686509"/>
              </a:xfrm>
              <a:prstGeom prst="rect">
                <a:avLst/>
              </a:prstGeom>
              <a:solidFill>
                <a:schemeClr val="accent1"/>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dirty="0" err="1">
                    <a:solidFill>
                      <a:schemeClr val="bg1"/>
                    </a:solidFill>
                    <a:latin typeface="3M Circular TT Bold" panose="020B0804020101010102" pitchFamily="34" charset="0"/>
                    <a:cs typeface="3M Circular TT Bold" panose="020B0804020101010102" pitchFamily="34" charset="0"/>
                  </a:rPr>
                  <a:t>Fl</a:t>
                </a:r>
                <a:endParaRPr lang="en-US" sz="800" b="1" kern="0" dirty="0">
                  <a:solidFill>
                    <a:schemeClr val="bg1"/>
                  </a:solidFill>
                  <a:latin typeface="3M Circular TT Bold" panose="020B0804020101010102" pitchFamily="34" charset="0"/>
                  <a:cs typeface="3M Circular TT Bold" panose="020B0804020101010102" pitchFamily="34" charset="0"/>
                </a:endParaRPr>
              </a:p>
              <a:p>
                <a:pPr algn="ctr">
                  <a:lnSpc>
                    <a:spcPts val="800"/>
                  </a:lnSpc>
                  <a:spcBef>
                    <a:spcPts val="100"/>
                  </a:spcBef>
                  <a:defRPr/>
                </a:pPr>
                <a:r>
                  <a:rPr lang="en-US" sz="800" kern="0" dirty="0" err="1">
                    <a:solidFill>
                      <a:schemeClr val="bg1"/>
                    </a:solidFill>
                    <a:latin typeface="3M Circular TT Bold" panose="020B0804020101010102" pitchFamily="34" charset="0"/>
                    <a:cs typeface="3M Circular TT Bold" panose="020B0804020101010102" pitchFamily="34" charset="0"/>
                  </a:rPr>
                  <a:t>Fluoro</a:t>
                </a:r>
                <a:r>
                  <a:rPr lang="en-US" sz="800" kern="0" dirty="0">
                    <a:solidFill>
                      <a:schemeClr val="bg1"/>
                    </a:solidFill>
                    <a:latin typeface="3M Circular TT Bold" panose="020B0804020101010102" pitchFamily="34" charset="0"/>
                    <a:cs typeface="3M Circular TT Bold" panose="020B0804020101010102" pitchFamily="34" charset="0"/>
                  </a:rPr>
                  <a:t>-materials</a:t>
                </a:r>
              </a:p>
            </p:txBody>
          </p:sp>
          <p:sp>
            <p:nvSpPr>
              <p:cNvPr id="35" name="Rectangle 32"/>
              <p:cNvSpPr>
                <a:spLocks noChangeArrowheads="1"/>
              </p:cNvSpPr>
              <p:nvPr/>
            </p:nvSpPr>
            <p:spPr bwMode="auto">
              <a:xfrm>
                <a:off x="3074642" y="3021760"/>
                <a:ext cx="689997" cy="686509"/>
              </a:xfrm>
              <a:prstGeom prst="rect">
                <a:avLst/>
              </a:prstGeom>
              <a:solidFill>
                <a:schemeClr val="accent1"/>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dirty="0" err="1" smtClean="0">
                    <a:solidFill>
                      <a:schemeClr val="bg1"/>
                    </a:solidFill>
                    <a:latin typeface="3M Circular TT Bold" panose="020B0804020101010102" pitchFamily="34" charset="0"/>
                    <a:cs typeface="3M Circular TT Bold" panose="020B0804020101010102" pitchFamily="34" charset="0"/>
                  </a:rPr>
                  <a:t>Nt</a:t>
                </a:r>
                <a:endParaRPr lang="en-US" sz="2400" b="1" kern="0" dirty="0" smtClean="0">
                  <a:solidFill>
                    <a:schemeClr val="bg1"/>
                  </a:solidFill>
                  <a:latin typeface="3M Circular TT Bold" panose="020B0804020101010102" pitchFamily="34" charset="0"/>
                  <a:cs typeface="3M Circular TT Bold" panose="020B0804020101010102" pitchFamily="34" charset="0"/>
                </a:endParaRPr>
              </a:p>
              <a:p>
                <a:pPr algn="ctr">
                  <a:lnSpc>
                    <a:spcPts val="800"/>
                  </a:lnSpc>
                  <a:spcBef>
                    <a:spcPts val="100"/>
                  </a:spcBef>
                  <a:defRPr/>
                </a:pPr>
                <a:r>
                  <a:rPr lang="en-US" sz="800" kern="0" dirty="0">
                    <a:solidFill>
                      <a:schemeClr val="bg1"/>
                    </a:solidFill>
                    <a:latin typeface="3M Circular TT Bold" panose="020B0804020101010102" pitchFamily="34" charset="0"/>
                    <a:cs typeface="3M Circular TT Bold" panose="020B0804020101010102" pitchFamily="34" charset="0"/>
                  </a:rPr>
                  <a:t>Nano-technology</a:t>
                </a:r>
              </a:p>
            </p:txBody>
          </p:sp>
          <p:sp>
            <p:nvSpPr>
              <p:cNvPr id="36" name="Rectangle 41"/>
              <p:cNvSpPr>
                <a:spLocks noChangeArrowheads="1"/>
              </p:cNvSpPr>
              <p:nvPr/>
            </p:nvSpPr>
            <p:spPr bwMode="auto">
              <a:xfrm>
                <a:off x="3074642" y="5213688"/>
                <a:ext cx="689997" cy="686509"/>
              </a:xfrm>
              <a:prstGeom prst="rect">
                <a:avLst/>
              </a:prstGeom>
              <a:solidFill>
                <a:schemeClr val="accent1"/>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smtClean="0">
                    <a:solidFill>
                      <a:schemeClr val="bg1"/>
                    </a:solidFill>
                    <a:latin typeface="3M Circular TT Bold" panose="020B0804020101010102" pitchFamily="34" charset="0"/>
                    <a:cs typeface="3M Circular TT Bold" panose="020B0804020101010102" pitchFamily="34" charset="0"/>
                  </a:rPr>
                  <a:t>Sm</a:t>
                </a:r>
              </a:p>
              <a:p>
                <a:pPr algn="ctr">
                  <a:lnSpc>
                    <a:spcPts val="800"/>
                  </a:lnSpc>
                  <a:spcBef>
                    <a:spcPts val="100"/>
                  </a:spcBef>
                  <a:defRPr/>
                </a:pPr>
                <a:r>
                  <a:rPr lang="en-US" sz="800" kern="0">
                    <a:solidFill>
                      <a:schemeClr val="bg1"/>
                    </a:solidFill>
                    <a:latin typeface="3M Circular TT Bold" panose="020B0804020101010102" pitchFamily="34" charset="0"/>
                    <a:cs typeface="3M Circular TT Bold" panose="020B0804020101010102" pitchFamily="34" charset="0"/>
                  </a:rPr>
                  <a:t>Specialty Materials</a:t>
                </a:r>
              </a:p>
            </p:txBody>
          </p:sp>
          <p:sp>
            <p:nvSpPr>
              <p:cNvPr id="37" name="Rectangle 36"/>
              <p:cNvSpPr>
                <a:spLocks noChangeArrowheads="1"/>
              </p:cNvSpPr>
              <p:nvPr/>
            </p:nvSpPr>
            <p:spPr bwMode="auto">
              <a:xfrm>
                <a:off x="3074642" y="4482942"/>
                <a:ext cx="689997" cy="686509"/>
              </a:xfrm>
              <a:prstGeom prst="rect">
                <a:avLst/>
              </a:prstGeom>
              <a:solidFill>
                <a:schemeClr val="accent1"/>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dirty="0">
                    <a:solidFill>
                      <a:schemeClr val="bg1"/>
                    </a:solidFill>
                    <a:latin typeface="3M Circular TT Bold" panose="020B0804020101010102" pitchFamily="34" charset="0"/>
                    <a:cs typeface="3M Circular TT Bold" panose="020B0804020101010102" pitchFamily="34" charset="0"/>
                  </a:rPr>
                  <a:t>Po</a:t>
                </a:r>
              </a:p>
              <a:p>
                <a:pPr algn="ctr">
                  <a:lnSpc>
                    <a:spcPts val="700"/>
                  </a:lnSpc>
                  <a:spcBef>
                    <a:spcPts val="200"/>
                  </a:spcBef>
                  <a:defRPr/>
                </a:pPr>
                <a:r>
                  <a:rPr lang="en-US" sz="800" kern="0" dirty="0" smtClean="0">
                    <a:solidFill>
                      <a:schemeClr val="bg1"/>
                    </a:solidFill>
                    <a:latin typeface="3M Circular TT Bold" panose="020B0804020101010102" pitchFamily="34" charset="0"/>
                    <a:cs typeface="3M Circular TT Bold" panose="020B0804020101010102" pitchFamily="34" charset="0"/>
                  </a:rPr>
                  <a:t>Porous Materials &amp; Membranes</a:t>
                </a:r>
              </a:p>
            </p:txBody>
          </p:sp>
          <p:sp>
            <p:nvSpPr>
              <p:cNvPr id="38" name="Rectangle 9"/>
              <p:cNvSpPr>
                <a:spLocks noChangeArrowheads="1"/>
              </p:cNvSpPr>
              <p:nvPr/>
            </p:nvSpPr>
            <p:spPr bwMode="auto">
              <a:xfrm>
                <a:off x="3074642" y="3752351"/>
                <a:ext cx="689997" cy="686509"/>
              </a:xfrm>
              <a:prstGeom prst="rect">
                <a:avLst/>
              </a:prstGeom>
              <a:solidFill>
                <a:schemeClr val="accent1"/>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dirty="0" err="1" smtClean="0">
                    <a:solidFill>
                      <a:schemeClr val="bg1"/>
                    </a:solidFill>
                    <a:latin typeface="3M Circular TT Bold" panose="020B0804020101010102" pitchFamily="34" charset="0"/>
                    <a:cs typeface="3M Circular TT Bold" panose="020B0804020101010102" pitchFamily="34" charset="0"/>
                  </a:rPr>
                  <a:t>Nw</a:t>
                </a:r>
                <a:endParaRPr lang="en-US" sz="1300" b="1" kern="0" dirty="0">
                  <a:solidFill>
                    <a:schemeClr val="bg1"/>
                  </a:solidFill>
                  <a:latin typeface="3M Circular TT Bold" panose="020B0804020101010102" pitchFamily="34" charset="0"/>
                  <a:cs typeface="3M Circular TT Bold" panose="020B0804020101010102" pitchFamily="34" charset="0"/>
                </a:endParaRPr>
              </a:p>
              <a:p>
                <a:pPr algn="ctr">
                  <a:lnSpc>
                    <a:spcPts val="800"/>
                  </a:lnSpc>
                  <a:spcBef>
                    <a:spcPts val="100"/>
                  </a:spcBef>
                  <a:defRPr/>
                </a:pPr>
                <a:r>
                  <a:rPr lang="en-US" sz="800" kern="0" dirty="0" smtClean="0">
                    <a:solidFill>
                      <a:schemeClr val="bg1"/>
                    </a:solidFill>
                    <a:latin typeface="3M Circular TT Bold" panose="020B0804020101010102" pitchFamily="34" charset="0"/>
                    <a:cs typeface="3M Circular TT Bold" panose="020B0804020101010102" pitchFamily="34" charset="0"/>
                  </a:rPr>
                  <a:t>Nonwoven</a:t>
                </a:r>
                <a:br>
                  <a:rPr lang="en-US" sz="800" kern="0" dirty="0" smtClean="0">
                    <a:solidFill>
                      <a:schemeClr val="bg1"/>
                    </a:solidFill>
                    <a:latin typeface="3M Circular TT Bold" panose="020B0804020101010102" pitchFamily="34" charset="0"/>
                    <a:cs typeface="3M Circular TT Bold" panose="020B0804020101010102" pitchFamily="34" charset="0"/>
                  </a:rPr>
                </a:br>
                <a:r>
                  <a:rPr lang="en-US" sz="800" kern="0" dirty="0" smtClean="0">
                    <a:solidFill>
                      <a:schemeClr val="bg1"/>
                    </a:solidFill>
                    <a:latin typeface="3M Circular TT Bold" panose="020B0804020101010102" pitchFamily="34" charset="0"/>
                    <a:cs typeface="3M Circular TT Bold" panose="020B0804020101010102" pitchFamily="34" charset="0"/>
                  </a:rPr>
                  <a:t>Materials</a:t>
                </a:r>
                <a:endParaRPr lang="en-US" sz="800" kern="0" dirty="0">
                  <a:solidFill>
                    <a:schemeClr val="bg1"/>
                  </a:solidFill>
                  <a:latin typeface="3M Circular TT Bold" panose="020B0804020101010102" pitchFamily="34" charset="0"/>
                  <a:cs typeface="3M Circular TT Bold" panose="020B0804020101010102" pitchFamily="34" charset="0"/>
                </a:endParaRPr>
              </a:p>
            </p:txBody>
          </p:sp>
          <p:sp>
            <p:nvSpPr>
              <p:cNvPr id="33" name="Rectangle 3"/>
              <p:cNvSpPr>
                <a:spLocks noChangeArrowheads="1"/>
              </p:cNvSpPr>
              <p:nvPr/>
            </p:nvSpPr>
            <p:spPr bwMode="auto">
              <a:xfrm>
                <a:off x="2337584" y="1560578"/>
                <a:ext cx="689997" cy="686509"/>
              </a:xfrm>
              <a:prstGeom prst="rect">
                <a:avLst/>
              </a:prstGeom>
              <a:solidFill>
                <a:schemeClr val="accent1"/>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smtClean="0">
                    <a:solidFill>
                      <a:schemeClr val="bg1"/>
                    </a:solidFill>
                    <a:latin typeface="3M Circular TT Bold" panose="020B0804020101010102" pitchFamily="34" charset="0"/>
                    <a:cs typeface="3M Circular TT Bold" panose="020B0804020101010102" pitchFamily="34" charset="0"/>
                  </a:rPr>
                  <a:t>Ad</a:t>
                </a:r>
                <a:endParaRPr lang="en-US" sz="1300" b="1" kern="0" smtClean="0">
                  <a:solidFill>
                    <a:schemeClr val="bg1"/>
                  </a:solidFill>
                  <a:latin typeface="3M Circular TT Bold" panose="020B0804020101010102" pitchFamily="34" charset="0"/>
                  <a:cs typeface="3M Circular TT Bold" panose="020B0804020101010102" pitchFamily="34" charset="0"/>
                </a:endParaRPr>
              </a:p>
              <a:p>
                <a:pPr algn="ctr">
                  <a:spcBef>
                    <a:spcPts val="100"/>
                  </a:spcBef>
                  <a:defRPr/>
                </a:pPr>
                <a:r>
                  <a:rPr lang="en-US" sz="800" kern="0" smtClean="0">
                    <a:solidFill>
                      <a:schemeClr val="bg1"/>
                    </a:solidFill>
                    <a:latin typeface="3M Circular TT Bold" panose="020B0804020101010102" pitchFamily="34" charset="0"/>
                    <a:cs typeface="3M Circular TT Bold" panose="020B0804020101010102" pitchFamily="34" charset="0"/>
                  </a:rPr>
                  <a:t>Adhesives</a:t>
                </a:r>
                <a:endParaRPr lang="en-US" sz="2400" kern="0" dirty="0">
                  <a:solidFill>
                    <a:schemeClr val="bg1"/>
                  </a:solidFill>
                  <a:latin typeface="3M Circular TT Bold" panose="020B0804020101010102" pitchFamily="34" charset="0"/>
                  <a:cs typeface="3M Circular TT Bold" panose="020B0804020101010102" pitchFamily="34" charset="0"/>
                </a:endParaRPr>
              </a:p>
            </p:txBody>
          </p:sp>
          <p:sp>
            <p:nvSpPr>
              <p:cNvPr id="39" name="Rectangle 7"/>
              <p:cNvSpPr>
                <a:spLocks noChangeArrowheads="1"/>
              </p:cNvSpPr>
              <p:nvPr/>
            </p:nvSpPr>
            <p:spPr bwMode="auto">
              <a:xfrm>
                <a:off x="2337584" y="829987"/>
                <a:ext cx="689997" cy="686509"/>
              </a:xfrm>
              <a:prstGeom prst="rect">
                <a:avLst/>
              </a:prstGeom>
              <a:solidFill>
                <a:schemeClr val="accent1"/>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smtClean="0">
                    <a:solidFill>
                      <a:schemeClr val="bg1"/>
                    </a:solidFill>
                    <a:latin typeface="3M Circular TT Bold" panose="020B0804020101010102" pitchFamily="34" charset="0"/>
                    <a:cs typeface="3M Circular TT Bold" panose="020B0804020101010102" pitchFamily="34" charset="0"/>
                  </a:rPr>
                  <a:t>Ab</a:t>
                </a:r>
                <a:endParaRPr lang="en-US" sz="1300" kern="0" smtClean="0">
                  <a:solidFill>
                    <a:schemeClr val="bg1"/>
                  </a:solidFill>
                  <a:latin typeface="3M Circular TT Bold" panose="020B0804020101010102" pitchFamily="34" charset="0"/>
                  <a:cs typeface="3M Circular TT Bold" panose="020B0804020101010102" pitchFamily="34" charset="0"/>
                </a:endParaRPr>
              </a:p>
              <a:p>
                <a:pPr algn="ctr">
                  <a:lnSpc>
                    <a:spcPts val="800"/>
                  </a:lnSpc>
                  <a:spcBef>
                    <a:spcPts val="100"/>
                  </a:spcBef>
                  <a:defRPr/>
                </a:pPr>
                <a:r>
                  <a:rPr lang="en-US" sz="800" kern="0" smtClean="0">
                    <a:solidFill>
                      <a:schemeClr val="bg1"/>
                    </a:solidFill>
                    <a:latin typeface="3M Circular TT Bold" panose="020B0804020101010102" pitchFamily="34" charset="0"/>
                    <a:cs typeface="3M Circular TT Bold" panose="020B0804020101010102" pitchFamily="34" charset="0"/>
                  </a:rPr>
                  <a:t>Abrasives</a:t>
                </a:r>
                <a:endParaRPr lang="en-US" sz="800" kern="0" dirty="0">
                  <a:solidFill>
                    <a:schemeClr val="bg1"/>
                  </a:solidFill>
                  <a:latin typeface="3M Circular TT Bold" panose="020B0804020101010102" pitchFamily="34" charset="0"/>
                  <a:cs typeface="3M Circular TT Bold" panose="020B0804020101010102" pitchFamily="34" charset="0"/>
                </a:endParaRPr>
              </a:p>
            </p:txBody>
          </p:sp>
          <p:sp>
            <p:nvSpPr>
              <p:cNvPr id="40" name="Rectangle 33"/>
              <p:cNvSpPr>
                <a:spLocks noChangeArrowheads="1"/>
              </p:cNvSpPr>
              <p:nvPr/>
            </p:nvSpPr>
            <p:spPr bwMode="auto">
              <a:xfrm>
                <a:off x="2337584" y="2291169"/>
                <a:ext cx="689997" cy="686509"/>
              </a:xfrm>
              <a:prstGeom prst="rect">
                <a:avLst/>
              </a:prstGeom>
              <a:solidFill>
                <a:schemeClr val="accent1"/>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smtClean="0">
                    <a:solidFill>
                      <a:schemeClr val="bg1"/>
                    </a:solidFill>
                    <a:latin typeface="3M Circular TT Bold" panose="020B0804020101010102" pitchFamily="34" charset="0"/>
                    <a:cs typeface="3M Circular TT Bold" panose="020B0804020101010102" pitchFamily="34" charset="0"/>
                  </a:rPr>
                  <a:t>Am</a:t>
                </a:r>
                <a:endParaRPr lang="en-US" sz="800" b="1" kern="0" smtClean="0">
                  <a:solidFill>
                    <a:schemeClr val="bg1"/>
                  </a:solidFill>
                  <a:latin typeface="3M Circular TT Bold" panose="020B0804020101010102" pitchFamily="34" charset="0"/>
                  <a:cs typeface="3M Circular TT Bold" panose="020B0804020101010102" pitchFamily="34" charset="0"/>
                </a:endParaRPr>
              </a:p>
              <a:p>
                <a:pPr algn="ctr">
                  <a:lnSpc>
                    <a:spcPts val="800"/>
                  </a:lnSpc>
                  <a:spcBef>
                    <a:spcPts val="100"/>
                  </a:spcBef>
                  <a:defRPr/>
                </a:pPr>
                <a:r>
                  <a:rPr lang="en-US" sz="800" kern="0" smtClean="0">
                    <a:solidFill>
                      <a:schemeClr val="bg1"/>
                    </a:solidFill>
                    <a:latin typeface="3M Circular TT Bold" panose="020B0804020101010102" pitchFamily="34" charset="0"/>
                    <a:cs typeface="3M Circular TT Bold" panose="020B0804020101010102" pitchFamily="34" charset="0"/>
                  </a:rPr>
                  <a:t>Advanced</a:t>
                </a:r>
                <a:br>
                  <a:rPr lang="en-US" sz="800" kern="0" smtClean="0">
                    <a:solidFill>
                      <a:schemeClr val="bg1"/>
                    </a:solidFill>
                    <a:latin typeface="3M Circular TT Bold" panose="020B0804020101010102" pitchFamily="34" charset="0"/>
                    <a:cs typeface="3M Circular TT Bold" panose="020B0804020101010102" pitchFamily="34" charset="0"/>
                  </a:rPr>
                </a:br>
                <a:r>
                  <a:rPr lang="en-US" sz="800" kern="0" smtClean="0">
                    <a:solidFill>
                      <a:schemeClr val="bg1"/>
                    </a:solidFill>
                    <a:latin typeface="3M Circular TT Bold" panose="020B0804020101010102" pitchFamily="34" charset="0"/>
                    <a:cs typeface="3M Circular TT Bold" panose="020B0804020101010102" pitchFamily="34" charset="0"/>
                  </a:rPr>
                  <a:t>Materials</a:t>
                </a:r>
                <a:endParaRPr lang="en-US" sz="2400" kern="0">
                  <a:solidFill>
                    <a:schemeClr val="bg1"/>
                  </a:solidFill>
                  <a:latin typeface="3M Circular TT Bold" panose="020B0804020101010102" pitchFamily="34" charset="0"/>
                  <a:cs typeface="3M Circular TT Bold" panose="020B0804020101010102" pitchFamily="34" charset="0"/>
                </a:endParaRPr>
              </a:p>
            </p:txBody>
          </p:sp>
          <p:sp>
            <p:nvSpPr>
              <p:cNvPr id="41" name="Rectangle 6"/>
              <p:cNvSpPr>
                <a:spLocks noChangeArrowheads="1"/>
              </p:cNvSpPr>
              <p:nvPr/>
            </p:nvSpPr>
            <p:spPr bwMode="auto">
              <a:xfrm>
                <a:off x="2337584" y="3021760"/>
                <a:ext cx="689997" cy="686509"/>
              </a:xfrm>
              <a:prstGeom prst="rect">
                <a:avLst/>
              </a:prstGeom>
              <a:solidFill>
                <a:schemeClr val="accent1"/>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dirty="0" err="1">
                    <a:solidFill>
                      <a:schemeClr val="bg1"/>
                    </a:solidFill>
                    <a:latin typeface="3M Circular TT Bold" panose="020B0804020101010102" pitchFamily="34" charset="0"/>
                    <a:cs typeface="3M Circular TT Bold" panose="020B0804020101010102" pitchFamily="34" charset="0"/>
                  </a:rPr>
                  <a:t>Ce</a:t>
                </a:r>
                <a:endParaRPr lang="en-US" sz="800" b="1" kern="0" dirty="0">
                  <a:solidFill>
                    <a:schemeClr val="bg1"/>
                  </a:solidFill>
                  <a:latin typeface="3M Circular TT Bold" panose="020B0804020101010102" pitchFamily="34" charset="0"/>
                  <a:cs typeface="3M Circular TT Bold" panose="020B0804020101010102" pitchFamily="34" charset="0"/>
                </a:endParaRPr>
              </a:p>
              <a:p>
                <a:pPr algn="ctr">
                  <a:spcBef>
                    <a:spcPts val="100"/>
                  </a:spcBef>
                  <a:defRPr/>
                </a:pPr>
                <a:r>
                  <a:rPr lang="en-US" sz="800" kern="0" dirty="0">
                    <a:solidFill>
                      <a:schemeClr val="bg1"/>
                    </a:solidFill>
                    <a:latin typeface="3M Circular TT Bold" panose="020B0804020101010102" pitchFamily="34" charset="0"/>
                    <a:cs typeface="3M Circular TT Bold" panose="020B0804020101010102" pitchFamily="34" charset="0"/>
                  </a:rPr>
                  <a:t>Ceramics</a:t>
                </a:r>
                <a:endParaRPr lang="en-US" sz="2400" kern="0" dirty="0">
                  <a:solidFill>
                    <a:schemeClr val="bg1"/>
                  </a:solidFill>
                  <a:latin typeface="3M Circular TT Bold" panose="020B0804020101010102" pitchFamily="34" charset="0"/>
                  <a:cs typeface="3M Circular TT Bold" panose="020B0804020101010102" pitchFamily="34" charset="0"/>
                </a:endParaRPr>
              </a:p>
            </p:txBody>
          </p:sp>
          <p:sp>
            <p:nvSpPr>
              <p:cNvPr id="42" name="Rectangle 15"/>
              <p:cNvSpPr>
                <a:spLocks noChangeArrowheads="1"/>
              </p:cNvSpPr>
              <p:nvPr/>
            </p:nvSpPr>
            <p:spPr bwMode="auto">
              <a:xfrm>
                <a:off x="2337584" y="5213688"/>
                <a:ext cx="689997" cy="686509"/>
              </a:xfrm>
              <a:prstGeom prst="rect">
                <a:avLst/>
              </a:prstGeom>
              <a:solidFill>
                <a:schemeClr val="accent1"/>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dirty="0" err="1" smtClean="0">
                    <a:solidFill>
                      <a:schemeClr val="bg1"/>
                    </a:solidFill>
                    <a:latin typeface="3M Circular TT Bold" panose="020B0804020101010102" pitchFamily="34" charset="0"/>
                    <a:cs typeface="3M Circular TT Bold" panose="020B0804020101010102" pitchFamily="34" charset="0"/>
                  </a:rPr>
                  <a:t>Em</a:t>
                </a:r>
                <a:endParaRPr lang="en-US" sz="2400" b="1" kern="0" dirty="0" smtClean="0">
                  <a:solidFill>
                    <a:schemeClr val="bg1"/>
                  </a:solidFill>
                  <a:latin typeface="3M Circular TT Bold" panose="020B0804020101010102" pitchFamily="34" charset="0"/>
                  <a:cs typeface="3M Circular TT Bold" panose="020B0804020101010102" pitchFamily="34" charset="0"/>
                </a:endParaRPr>
              </a:p>
              <a:p>
                <a:pPr algn="ctr">
                  <a:lnSpc>
                    <a:spcPts val="800"/>
                  </a:lnSpc>
                  <a:spcBef>
                    <a:spcPts val="100"/>
                  </a:spcBef>
                  <a:defRPr/>
                </a:pPr>
                <a:r>
                  <a:rPr lang="en-US" sz="800" kern="0" smtClean="0">
                    <a:solidFill>
                      <a:schemeClr val="bg1"/>
                    </a:solidFill>
                    <a:latin typeface="3M Circular TT Bold" panose="020B0804020101010102" pitchFamily="34" charset="0"/>
                    <a:cs typeface="3M Circular TT Bold" panose="020B0804020101010102" pitchFamily="34" charset="0"/>
                  </a:rPr>
                  <a:t>Electronic</a:t>
                </a:r>
                <a:br>
                  <a:rPr lang="en-US" sz="800" kern="0" smtClean="0">
                    <a:solidFill>
                      <a:schemeClr val="bg1"/>
                    </a:solidFill>
                    <a:latin typeface="3M Circular TT Bold" panose="020B0804020101010102" pitchFamily="34" charset="0"/>
                    <a:cs typeface="3M Circular TT Bold" panose="020B0804020101010102" pitchFamily="34" charset="0"/>
                  </a:rPr>
                </a:br>
                <a:r>
                  <a:rPr lang="en-US" sz="800" kern="0" smtClean="0">
                    <a:solidFill>
                      <a:schemeClr val="bg1"/>
                    </a:solidFill>
                    <a:latin typeface="3M Circular TT Bold" panose="020B0804020101010102" pitchFamily="34" charset="0"/>
                    <a:cs typeface="3M Circular TT Bold" panose="020B0804020101010102" pitchFamily="34" charset="0"/>
                  </a:rPr>
                  <a:t>Materials</a:t>
                </a:r>
                <a:endParaRPr lang="en-US" sz="2400" kern="0" dirty="0">
                  <a:solidFill>
                    <a:schemeClr val="bg1"/>
                  </a:solidFill>
                  <a:latin typeface="3M Circular TT Bold" panose="020B0804020101010102" pitchFamily="34" charset="0"/>
                  <a:cs typeface="3M Circular TT Bold" panose="020B0804020101010102" pitchFamily="34" charset="0"/>
                </a:endParaRPr>
              </a:p>
            </p:txBody>
          </p:sp>
          <p:sp>
            <p:nvSpPr>
              <p:cNvPr id="43" name="Rectangle 6"/>
              <p:cNvSpPr>
                <a:spLocks noChangeArrowheads="1"/>
              </p:cNvSpPr>
              <p:nvPr/>
            </p:nvSpPr>
            <p:spPr bwMode="auto">
              <a:xfrm>
                <a:off x="2337584" y="3752351"/>
                <a:ext cx="689997" cy="686509"/>
              </a:xfrm>
              <a:prstGeom prst="rect">
                <a:avLst/>
              </a:prstGeom>
              <a:solidFill>
                <a:schemeClr val="accent1"/>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dirty="0" smtClean="0">
                    <a:solidFill>
                      <a:schemeClr val="bg1"/>
                    </a:solidFill>
                    <a:latin typeface="3M Circular TT Bold" panose="020B0804020101010102" pitchFamily="34" charset="0"/>
                    <a:cs typeface="3M Circular TT Bold" panose="020B0804020101010102" pitchFamily="34" charset="0"/>
                  </a:rPr>
                  <a:t>Co</a:t>
                </a:r>
                <a:endParaRPr lang="en-US" sz="800" b="1" kern="0" dirty="0">
                  <a:solidFill>
                    <a:schemeClr val="bg1"/>
                  </a:solidFill>
                  <a:latin typeface="3M Circular TT Bold" panose="020B0804020101010102" pitchFamily="34" charset="0"/>
                  <a:cs typeface="3M Circular TT Bold" panose="020B0804020101010102" pitchFamily="34" charset="0"/>
                </a:endParaRPr>
              </a:p>
              <a:p>
                <a:pPr algn="ctr">
                  <a:lnSpc>
                    <a:spcPts val="800"/>
                  </a:lnSpc>
                  <a:spcBef>
                    <a:spcPts val="100"/>
                  </a:spcBef>
                  <a:defRPr/>
                </a:pPr>
                <a:r>
                  <a:rPr lang="en-US" sz="800" kern="0" smtClean="0">
                    <a:solidFill>
                      <a:schemeClr val="bg1"/>
                    </a:solidFill>
                    <a:latin typeface="3M Circular TT Bold" panose="020B0804020101010102" pitchFamily="34" charset="0"/>
                    <a:cs typeface="3M Circular TT Bold" panose="020B0804020101010102" pitchFamily="34" charset="0"/>
                  </a:rPr>
                  <a:t>Advanced </a:t>
                </a:r>
                <a:endParaRPr lang="en-US" sz="800" kern="0" dirty="0" smtClean="0">
                  <a:solidFill>
                    <a:schemeClr val="bg1"/>
                  </a:solidFill>
                  <a:latin typeface="3M Circular TT Bold" panose="020B0804020101010102" pitchFamily="34" charset="0"/>
                  <a:cs typeface="3M Circular TT Bold" panose="020B0804020101010102" pitchFamily="34" charset="0"/>
                </a:endParaRPr>
              </a:p>
              <a:p>
                <a:pPr algn="ctr">
                  <a:lnSpc>
                    <a:spcPts val="800"/>
                  </a:lnSpc>
                  <a:spcBef>
                    <a:spcPts val="100"/>
                  </a:spcBef>
                  <a:defRPr/>
                </a:pPr>
                <a:r>
                  <a:rPr lang="en-US" sz="800" kern="0" dirty="0" smtClean="0">
                    <a:solidFill>
                      <a:schemeClr val="bg1"/>
                    </a:solidFill>
                    <a:latin typeface="3M Circular TT Bold" panose="020B0804020101010102" pitchFamily="34" charset="0"/>
                    <a:cs typeface="3M Circular TT Bold" panose="020B0804020101010102" pitchFamily="34" charset="0"/>
                  </a:rPr>
                  <a:t>Composites</a:t>
                </a:r>
                <a:endParaRPr lang="en-US" sz="2400" kern="0" dirty="0">
                  <a:solidFill>
                    <a:schemeClr val="bg1"/>
                  </a:solidFill>
                  <a:latin typeface="3M Circular TT Bold" panose="020B0804020101010102" pitchFamily="34" charset="0"/>
                  <a:cs typeface="3M Circular TT Bold" panose="020B0804020101010102" pitchFamily="34" charset="0"/>
                </a:endParaRPr>
              </a:p>
            </p:txBody>
          </p:sp>
          <p:sp>
            <p:nvSpPr>
              <p:cNvPr id="44" name="Rectangle 12"/>
              <p:cNvSpPr>
                <a:spLocks noChangeArrowheads="1"/>
              </p:cNvSpPr>
              <p:nvPr/>
            </p:nvSpPr>
            <p:spPr bwMode="auto">
              <a:xfrm>
                <a:off x="2337584" y="4482942"/>
                <a:ext cx="689997" cy="686509"/>
              </a:xfrm>
              <a:prstGeom prst="rect">
                <a:avLst/>
              </a:prstGeom>
              <a:solidFill>
                <a:schemeClr val="accent1"/>
              </a:solidFill>
              <a:ln w="38100">
                <a:noFill/>
                <a:miter lim="800000"/>
                <a:headEnd/>
                <a:tailEnd/>
              </a:ln>
              <a:effectLst/>
              <a:scene3d>
                <a:camera prst="orthographicFront"/>
                <a:lightRig rig="threePt" dir="t"/>
              </a:scene3d>
              <a:sp3d/>
            </p:spPr>
            <p:txBody>
              <a:bodyPr lIns="0" rIns="0" anchor="t"/>
              <a:lstStyle/>
              <a:p>
                <a:pPr algn="ctr">
                  <a:lnSpc>
                    <a:spcPts val="2600"/>
                  </a:lnSpc>
                  <a:spcBef>
                    <a:spcPts val="100"/>
                  </a:spcBef>
                  <a:defRPr/>
                </a:pPr>
                <a:r>
                  <a:rPr lang="en-US" sz="2400" b="1" kern="0" dirty="0">
                    <a:solidFill>
                      <a:schemeClr val="bg1"/>
                    </a:solidFill>
                    <a:latin typeface="3M Circular TT Bold" panose="020B0804020101010102" pitchFamily="34" charset="0"/>
                    <a:cs typeface="3M Circular TT Bold" panose="020B0804020101010102" pitchFamily="34" charset="0"/>
                  </a:rPr>
                  <a:t>Do</a:t>
                </a:r>
                <a:endParaRPr lang="en-US" sz="800" b="1" kern="0" dirty="0">
                  <a:solidFill>
                    <a:schemeClr val="bg1"/>
                  </a:solidFill>
                  <a:latin typeface="3M Circular TT Bold" panose="020B0804020101010102" pitchFamily="34" charset="0"/>
                  <a:cs typeface="3M Circular TT Bold" panose="020B0804020101010102" pitchFamily="34" charset="0"/>
                </a:endParaRPr>
              </a:p>
              <a:p>
                <a:pPr algn="ctr">
                  <a:lnSpc>
                    <a:spcPts val="700"/>
                  </a:lnSpc>
                  <a:spcBef>
                    <a:spcPts val="100"/>
                  </a:spcBef>
                  <a:defRPr/>
                </a:pPr>
                <a:r>
                  <a:rPr lang="en-US" sz="800" kern="0" dirty="0">
                    <a:solidFill>
                      <a:schemeClr val="bg1"/>
                    </a:solidFill>
                    <a:latin typeface="3M Circular TT Bold" panose="020B0804020101010102" pitchFamily="34" charset="0"/>
                    <a:cs typeface="3M Circular TT Bold" panose="020B0804020101010102" pitchFamily="34" charset="0"/>
                  </a:rPr>
                  <a:t>Dental </a:t>
                </a:r>
                <a:r>
                  <a:rPr lang="en-US" sz="800" kern="0">
                    <a:solidFill>
                      <a:schemeClr val="bg1"/>
                    </a:solidFill>
                    <a:latin typeface="3M Circular TT Bold" panose="020B0804020101010102" pitchFamily="34" charset="0"/>
                    <a:cs typeface="3M Circular TT Bold" panose="020B0804020101010102" pitchFamily="34" charset="0"/>
                  </a:rPr>
                  <a:t>&amp; </a:t>
                </a:r>
                <a:r>
                  <a:rPr lang="en-US" sz="800" kern="0" smtClean="0">
                    <a:solidFill>
                      <a:schemeClr val="bg1"/>
                    </a:solidFill>
                    <a:latin typeface="3M Circular TT Bold" panose="020B0804020101010102" pitchFamily="34" charset="0"/>
                    <a:cs typeface="3M Circular TT Bold" panose="020B0804020101010102" pitchFamily="34" charset="0"/>
                  </a:rPr>
                  <a:t/>
                </a:r>
                <a:br>
                  <a:rPr lang="en-US" sz="800" kern="0" smtClean="0">
                    <a:solidFill>
                      <a:schemeClr val="bg1"/>
                    </a:solidFill>
                    <a:latin typeface="3M Circular TT Bold" panose="020B0804020101010102" pitchFamily="34" charset="0"/>
                    <a:cs typeface="3M Circular TT Bold" panose="020B0804020101010102" pitchFamily="34" charset="0"/>
                  </a:rPr>
                </a:br>
                <a:r>
                  <a:rPr lang="en-US" sz="800" kern="0" smtClean="0">
                    <a:solidFill>
                      <a:schemeClr val="bg1"/>
                    </a:solidFill>
                    <a:latin typeface="3M Circular TT Bold" panose="020B0804020101010102" pitchFamily="34" charset="0"/>
                    <a:cs typeface="3M Circular TT Bold" panose="020B0804020101010102" pitchFamily="34" charset="0"/>
                  </a:rPr>
                  <a:t>Orthodontic </a:t>
                </a:r>
                <a:r>
                  <a:rPr lang="en-US" sz="800" kern="0" dirty="0">
                    <a:solidFill>
                      <a:schemeClr val="bg1"/>
                    </a:solidFill>
                    <a:latin typeface="3M Circular TT Bold" panose="020B0804020101010102" pitchFamily="34" charset="0"/>
                    <a:cs typeface="3M Circular TT Bold" panose="020B0804020101010102" pitchFamily="34" charset="0"/>
                  </a:rPr>
                  <a:t>Materials</a:t>
                </a:r>
              </a:p>
            </p:txBody>
          </p:sp>
        </p:grpSp>
        <p:grpSp>
          <p:nvGrpSpPr>
            <p:cNvPr id="80" name="Group 79"/>
            <p:cNvGrpSpPr/>
            <p:nvPr/>
          </p:nvGrpSpPr>
          <p:grpSpPr>
            <a:xfrm>
              <a:off x="2261341" y="5922180"/>
              <a:ext cx="7966897" cy="274320"/>
              <a:chOff x="2261341" y="5982340"/>
              <a:chExt cx="7966897" cy="274320"/>
            </a:xfrm>
          </p:grpSpPr>
          <p:sp>
            <p:nvSpPr>
              <p:cNvPr id="11" name="Rectangle 39"/>
              <p:cNvSpPr>
                <a:spLocks noChangeArrowheads="1"/>
              </p:cNvSpPr>
              <p:nvPr/>
            </p:nvSpPr>
            <p:spPr bwMode="auto">
              <a:xfrm>
                <a:off x="3750426" y="5982340"/>
                <a:ext cx="2057400" cy="274320"/>
              </a:xfrm>
              <a:prstGeom prst="rect">
                <a:avLst/>
              </a:prstGeom>
              <a:noFill/>
              <a:ln w="9525">
                <a:noFill/>
                <a:miter lim="800000"/>
                <a:headEnd/>
                <a:tailEnd/>
              </a:ln>
              <a:effectLst/>
              <a:scene3d>
                <a:camera prst="orthographicFront"/>
                <a:lightRig rig="threePt" dir="t"/>
              </a:scene3d>
              <a:sp3d/>
            </p:spPr>
            <p:txBody>
              <a:bodyPr anchor="ctr"/>
              <a:lstStyle/>
              <a:p>
                <a:pPr>
                  <a:lnSpc>
                    <a:spcPts val="1600"/>
                  </a:lnSpc>
                  <a:spcBef>
                    <a:spcPts val="100"/>
                  </a:spcBef>
                  <a:defRPr/>
                </a:pPr>
                <a:r>
                  <a:rPr lang="en-US" sz="1400" b="1" smtClean="0">
                    <a:latin typeface="3M Circular TT Bold" panose="020B0804020101010102" pitchFamily="34" charset="0"/>
                    <a:cs typeface="3M Circular TT Bold" panose="020B0804020101010102" pitchFamily="34" charset="0"/>
                  </a:rPr>
                  <a:t>Processing</a:t>
                </a:r>
                <a:endParaRPr lang="en-US" sz="800" kern="0" smtClean="0">
                  <a:latin typeface="3M Circular TT Bold" panose="020B0804020101010102" pitchFamily="34" charset="0"/>
                  <a:cs typeface="3M Circular TT Bold" panose="020B0804020101010102" pitchFamily="34" charset="0"/>
                </a:endParaRPr>
              </a:p>
            </p:txBody>
          </p:sp>
          <p:sp>
            <p:nvSpPr>
              <p:cNvPr id="15" name="Rectangle 46"/>
              <p:cNvSpPr>
                <a:spLocks noChangeArrowheads="1"/>
              </p:cNvSpPr>
              <p:nvPr/>
            </p:nvSpPr>
            <p:spPr bwMode="auto">
              <a:xfrm>
                <a:off x="8170838" y="5982340"/>
                <a:ext cx="2057400" cy="274320"/>
              </a:xfrm>
              <a:prstGeom prst="rect">
                <a:avLst/>
              </a:prstGeom>
              <a:noFill/>
              <a:ln w="9525">
                <a:noFill/>
                <a:miter lim="800000"/>
                <a:headEnd/>
                <a:tailEnd/>
              </a:ln>
              <a:effectLst/>
              <a:scene3d>
                <a:camera prst="orthographicFront"/>
                <a:lightRig rig="threePt" dir="t"/>
              </a:scene3d>
              <a:sp3d/>
            </p:spPr>
            <p:txBody>
              <a:bodyPr anchor="ctr"/>
              <a:lstStyle/>
              <a:p>
                <a:pPr>
                  <a:lnSpc>
                    <a:spcPts val="1600"/>
                  </a:lnSpc>
                  <a:defRPr/>
                </a:pPr>
                <a:r>
                  <a:rPr lang="en-US" sz="1400" b="1" smtClean="0">
                    <a:latin typeface="3M Circular TT Bold" panose="020B0804020101010102" pitchFamily="34" charset="0"/>
                    <a:cs typeface="3M Circular TT Bold" panose="020B0804020101010102" pitchFamily="34" charset="0"/>
                  </a:rPr>
                  <a:t>Applications</a:t>
                </a:r>
                <a:endParaRPr lang="en-US" sz="1400" b="1">
                  <a:latin typeface="3M Circular TT Bold" panose="020B0804020101010102" pitchFamily="34" charset="0"/>
                  <a:cs typeface="3M Circular TT Bold" panose="020B0804020101010102" pitchFamily="34" charset="0"/>
                </a:endParaRPr>
              </a:p>
            </p:txBody>
          </p:sp>
          <p:sp>
            <p:nvSpPr>
              <p:cNvPr id="30" name="Rectangle 19"/>
              <p:cNvSpPr>
                <a:spLocks noChangeArrowheads="1"/>
              </p:cNvSpPr>
              <p:nvPr/>
            </p:nvSpPr>
            <p:spPr bwMode="auto">
              <a:xfrm>
                <a:off x="2261341" y="5982340"/>
                <a:ext cx="1371600" cy="274320"/>
              </a:xfrm>
              <a:prstGeom prst="rect">
                <a:avLst/>
              </a:prstGeom>
              <a:noFill/>
              <a:ln w="9525">
                <a:noFill/>
                <a:miter lim="800000"/>
                <a:headEnd/>
                <a:tailEnd/>
              </a:ln>
              <a:effectLst/>
              <a:scene3d>
                <a:camera prst="orthographicFront"/>
                <a:lightRig rig="threePt" dir="t"/>
              </a:scene3d>
              <a:sp3d/>
            </p:spPr>
            <p:txBody>
              <a:bodyPr anchor="ctr"/>
              <a:lstStyle/>
              <a:p>
                <a:pPr>
                  <a:lnSpc>
                    <a:spcPts val="1600"/>
                  </a:lnSpc>
                  <a:defRPr/>
                </a:pPr>
                <a:r>
                  <a:rPr lang="en-US" sz="1400" b="1" smtClean="0">
                    <a:latin typeface="3M Circular TT Bold" panose="020B0804020101010102" pitchFamily="34" charset="0"/>
                    <a:cs typeface="3M Circular TT Bold" panose="020B0804020101010102" pitchFamily="34" charset="0"/>
                  </a:rPr>
                  <a:t>Materials</a:t>
                </a:r>
                <a:endParaRPr lang="en-US" sz="1400" b="1">
                  <a:latin typeface="3M Circular TT Bold" panose="020B0804020101010102" pitchFamily="34" charset="0"/>
                  <a:cs typeface="3M Circular TT Bold" panose="020B0804020101010102" pitchFamily="34" charset="0"/>
                </a:endParaRPr>
              </a:p>
            </p:txBody>
          </p:sp>
          <p:sp>
            <p:nvSpPr>
              <p:cNvPr id="62" name="Rectangle 47"/>
              <p:cNvSpPr>
                <a:spLocks noChangeArrowheads="1"/>
              </p:cNvSpPr>
              <p:nvPr/>
            </p:nvSpPr>
            <p:spPr bwMode="auto">
              <a:xfrm>
                <a:off x="6041847" y="5982340"/>
                <a:ext cx="2057400" cy="274320"/>
              </a:xfrm>
              <a:prstGeom prst="rect">
                <a:avLst/>
              </a:prstGeom>
              <a:noFill/>
              <a:ln w="9525">
                <a:noFill/>
                <a:miter lim="800000"/>
                <a:headEnd/>
                <a:tailEnd/>
              </a:ln>
              <a:effectLst/>
              <a:scene3d>
                <a:camera prst="orthographicFront"/>
                <a:lightRig rig="threePt" dir="t"/>
              </a:scene3d>
              <a:sp3d/>
            </p:spPr>
            <p:txBody>
              <a:bodyPr lIns="0" tIns="0" rIns="0" bIns="0" anchor="ctr"/>
              <a:lstStyle/>
              <a:p>
                <a:pPr>
                  <a:lnSpc>
                    <a:spcPts val="1600"/>
                  </a:lnSpc>
                  <a:spcBef>
                    <a:spcPts val="100"/>
                  </a:spcBef>
                  <a:defRPr/>
                </a:pPr>
                <a:r>
                  <a:rPr lang="en-US" sz="1400" b="1" dirty="0" smtClean="0">
                    <a:latin typeface="3M Circular TT Bold" panose="020B0804020101010102" pitchFamily="34" charset="0"/>
                    <a:cs typeface="3M Circular TT Bold" panose="020B0804020101010102" pitchFamily="34" charset="0"/>
                  </a:rPr>
                  <a:t>Capabilities</a:t>
                </a:r>
              </a:p>
            </p:txBody>
          </p:sp>
        </p:grpSp>
      </p:grpSp>
    </p:spTree>
    <p:extLst>
      <p:ext uri="{BB962C8B-B14F-4D97-AF65-F5344CB8AC3E}">
        <p14:creationId xmlns:p14="http://schemas.microsoft.com/office/powerpoint/2010/main" val="305974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hteck 73"/>
          <p:cNvSpPr/>
          <p:nvPr/>
        </p:nvSpPr>
        <p:spPr bwMode="auto">
          <a:xfrm>
            <a:off x="1589" y="1"/>
            <a:ext cx="12188825" cy="487363"/>
          </a:xfrm>
          <a:prstGeom prst="rect">
            <a:avLst/>
          </a:prstGeom>
          <a:solidFill>
            <a:schemeClr val="bg1"/>
          </a:solidFill>
          <a:ln w="9525" cap="flat" cmpd="sng" algn="ctr">
            <a:noFill/>
            <a:prstDash val="solid"/>
            <a:round/>
            <a:headEnd type="none" w="med" len="med"/>
            <a:tailEnd type="none" w="med" len="med"/>
          </a:ln>
          <a:effectLst/>
        </p:spPr>
        <p:txBody>
          <a:bodyPr/>
          <a:lstStyle/>
          <a:p>
            <a:pPr eaLnBrk="1" hangingPunct="1">
              <a:defRPr/>
            </a:pPr>
            <a:endParaRPr lang="de-DE">
              <a:ea typeface="Arial" charset="0"/>
              <a:cs typeface="Arial" charset="0"/>
            </a:endParaRPr>
          </a:p>
        </p:txBody>
      </p:sp>
      <p:sp>
        <p:nvSpPr>
          <p:cNvPr id="122" name="Rechteck 78"/>
          <p:cNvSpPr/>
          <p:nvPr/>
        </p:nvSpPr>
        <p:spPr bwMode="auto">
          <a:xfrm flipH="1">
            <a:off x="496625" y="1727559"/>
            <a:ext cx="6160132" cy="4529792"/>
          </a:xfrm>
          <a:prstGeom prst="rect">
            <a:avLst/>
          </a:prstGeom>
          <a:gradFill>
            <a:gsLst>
              <a:gs pos="4000">
                <a:schemeClr val="bg1"/>
              </a:gs>
              <a:gs pos="41000">
                <a:schemeClr val="bg1">
                  <a:alpha val="56000"/>
                </a:schemeClr>
              </a:gs>
              <a:gs pos="68000">
                <a:schemeClr val="bg1">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p>
            <a:pPr algn="ctr" eaLnBrk="1" hangingPunct="1">
              <a:defRPr/>
            </a:pPr>
            <a:endParaRPr lang="de-DE"/>
          </a:p>
        </p:txBody>
      </p:sp>
      <p:sp>
        <p:nvSpPr>
          <p:cNvPr id="100373" name="Titel 29"/>
          <p:cNvSpPr>
            <a:spLocks noGrp="1"/>
          </p:cNvSpPr>
          <p:nvPr>
            <p:ph type="ctrTitle"/>
          </p:nvPr>
        </p:nvSpPr>
        <p:spPr bwMode="auto">
          <a:xfrm>
            <a:off x="587047" y="360113"/>
            <a:ext cx="10790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altLang="en-US" dirty="0" smtClean="0">
                <a:solidFill>
                  <a:srgbClr val="000000"/>
                </a:solidFill>
                <a:ea typeface="ＭＳ Ｐゴシック" panose="020B0600070205080204" pitchFamily="34" charset="-128"/>
              </a:rPr>
              <a:t>3M technology platforms and market diversity</a:t>
            </a:r>
          </a:p>
        </p:txBody>
      </p:sp>
      <p:grpSp>
        <p:nvGrpSpPr>
          <p:cNvPr id="100374" name="Gruppieren 93"/>
          <p:cNvGrpSpPr>
            <a:grpSpLocks/>
          </p:cNvGrpSpPr>
          <p:nvPr/>
        </p:nvGrpSpPr>
        <p:grpSpPr bwMode="auto">
          <a:xfrm>
            <a:off x="4181477" y="1414464"/>
            <a:ext cx="3070225" cy="4205287"/>
            <a:chOff x="4064794" y="1414463"/>
            <a:chExt cx="3317081" cy="4248150"/>
          </a:xfrm>
        </p:grpSpPr>
        <p:sp>
          <p:nvSpPr>
            <p:cNvPr id="100454" name="Line 17"/>
            <p:cNvSpPr>
              <a:spLocks noChangeShapeType="1"/>
            </p:cNvSpPr>
            <p:nvPr/>
          </p:nvSpPr>
          <p:spPr bwMode="auto">
            <a:xfrm>
              <a:off x="4071938" y="1554956"/>
              <a:ext cx="3295650" cy="1707357"/>
            </a:xfrm>
            <a:prstGeom prst="line">
              <a:avLst/>
            </a:prstGeom>
            <a:noFill/>
            <a:ln w="12700">
              <a:solidFill>
                <a:srgbClr val="992FA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55" name="Line 18"/>
            <p:cNvSpPr>
              <a:spLocks noChangeShapeType="1"/>
            </p:cNvSpPr>
            <p:nvPr/>
          </p:nvSpPr>
          <p:spPr bwMode="auto">
            <a:xfrm flipV="1">
              <a:off x="4069556" y="1414463"/>
              <a:ext cx="3309938" cy="138112"/>
            </a:xfrm>
            <a:prstGeom prst="line">
              <a:avLst/>
            </a:prstGeom>
            <a:noFill/>
            <a:ln w="12700">
              <a:solidFill>
                <a:srgbClr val="992FA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56" name="Line 19"/>
            <p:cNvSpPr>
              <a:spLocks noChangeShapeType="1"/>
            </p:cNvSpPr>
            <p:nvPr/>
          </p:nvSpPr>
          <p:spPr bwMode="auto">
            <a:xfrm>
              <a:off x="4074059" y="1557196"/>
              <a:ext cx="3295910" cy="457342"/>
            </a:xfrm>
            <a:prstGeom prst="line">
              <a:avLst/>
            </a:prstGeom>
            <a:noFill/>
            <a:ln w="12700">
              <a:solidFill>
                <a:srgbClr val="992FA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57" name="Line 20"/>
            <p:cNvSpPr>
              <a:spLocks noChangeShapeType="1"/>
            </p:cNvSpPr>
            <p:nvPr/>
          </p:nvSpPr>
          <p:spPr bwMode="auto">
            <a:xfrm>
              <a:off x="4071938" y="1557338"/>
              <a:ext cx="3309937" cy="1059656"/>
            </a:xfrm>
            <a:prstGeom prst="line">
              <a:avLst/>
            </a:prstGeom>
            <a:noFill/>
            <a:ln w="12700">
              <a:solidFill>
                <a:srgbClr val="992FA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58" name="Line 21"/>
            <p:cNvSpPr>
              <a:spLocks noChangeShapeType="1"/>
            </p:cNvSpPr>
            <p:nvPr/>
          </p:nvSpPr>
          <p:spPr bwMode="auto">
            <a:xfrm>
              <a:off x="4071938" y="1552575"/>
              <a:ext cx="3298031" cy="3483769"/>
            </a:xfrm>
            <a:prstGeom prst="line">
              <a:avLst/>
            </a:prstGeom>
            <a:noFill/>
            <a:ln w="12700">
              <a:solidFill>
                <a:srgbClr val="992FA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59" name="Line 22"/>
            <p:cNvSpPr>
              <a:spLocks noChangeShapeType="1"/>
            </p:cNvSpPr>
            <p:nvPr/>
          </p:nvSpPr>
          <p:spPr bwMode="auto">
            <a:xfrm>
              <a:off x="4069556" y="1562100"/>
              <a:ext cx="3293269" cy="4100513"/>
            </a:xfrm>
            <a:prstGeom prst="line">
              <a:avLst/>
            </a:prstGeom>
            <a:noFill/>
            <a:ln w="12700">
              <a:solidFill>
                <a:srgbClr val="992FA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60" name="Line 23"/>
            <p:cNvSpPr>
              <a:spLocks noChangeShapeType="1"/>
            </p:cNvSpPr>
            <p:nvPr/>
          </p:nvSpPr>
          <p:spPr bwMode="auto">
            <a:xfrm>
              <a:off x="4064794" y="1559719"/>
              <a:ext cx="3305175" cy="2281238"/>
            </a:xfrm>
            <a:prstGeom prst="line">
              <a:avLst/>
            </a:prstGeom>
            <a:noFill/>
            <a:ln w="12700">
              <a:solidFill>
                <a:srgbClr val="992FA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grpSp>
      <p:grpSp>
        <p:nvGrpSpPr>
          <p:cNvPr id="100375" name="Gruppieren 94"/>
          <p:cNvGrpSpPr>
            <a:grpSpLocks/>
          </p:cNvGrpSpPr>
          <p:nvPr/>
        </p:nvGrpSpPr>
        <p:grpSpPr bwMode="auto">
          <a:xfrm>
            <a:off x="4189413" y="1449388"/>
            <a:ext cx="3062288" cy="4233862"/>
            <a:chOff x="4071938" y="1450181"/>
            <a:chExt cx="3309937" cy="4276725"/>
          </a:xfrm>
        </p:grpSpPr>
        <p:sp>
          <p:nvSpPr>
            <p:cNvPr id="100448" name="Line 25"/>
            <p:cNvSpPr>
              <a:spLocks noChangeShapeType="1"/>
            </p:cNvSpPr>
            <p:nvPr/>
          </p:nvSpPr>
          <p:spPr bwMode="auto">
            <a:xfrm>
              <a:off x="4071938" y="2009774"/>
              <a:ext cx="3298031" cy="3069432"/>
            </a:xfrm>
            <a:prstGeom prst="line">
              <a:avLst/>
            </a:prstGeom>
            <a:noFill/>
            <a:ln w="12700">
              <a:solidFill>
                <a:srgbClr val="552FA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49" name="Line 26"/>
            <p:cNvSpPr>
              <a:spLocks noChangeShapeType="1"/>
            </p:cNvSpPr>
            <p:nvPr/>
          </p:nvSpPr>
          <p:spPr bwMode="auto">
            <a:xfrm flipV="1">
              <a:off x="4076699" y="1450181"/>
              <a:ext cx="3305176" cy="561973"/>
            </a:xfrm>
            <a:prstGeom prst="line">
              <a:avLst/>
            </a:prstGeom>
            <a:noFill/>
            <a:ln w="12700">
              <a:solidFill>
                <a:srgbClr val="552FA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50" name="Line 27"/>
            <p:cNvSpPr>
              <a:spLocks noChangeShapeType="1"/>
            </p:cNvSpPr>
            <p:nvPr/>
          </p:nvSpPr>
          <p:spPr bwMode="auto">
            <a:xfrm>
              <a:off x="4074319" y="2012156"/>
              <a:ext cx="3298031" cy="642938"/>
            </a:xfrm>
            <a:prstGeom prst="line">
              <a:avLst/>
            </a:prstGeom>
            <a:noFill/>
            <a:ln w="12700">
              <a:solidFill>
                <a:srgbClr val="552FA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51" name="Line 28"/>
            <p:cNvSpPr>
              <a:spLocks noChangeShapeType="1"/>
            </p:cNvSpPr>
            <p:nvPr/>
          </p:nvSpPr>
          <p:spPr bwMode="auto">
            <a:xfrm>
              <a:off x="4086225" y="2016919"/>
              <a:ext cx="3278981" cy="1300162"/>
            </a:xfrm>
            <a:prstGeom prst="line">
              <a:avLst/>
            </a:prstGeom>
            <a:noFill/>
            <a:ln w="12700">
              <a:solidFill>
                <a:srgbClr val="552FA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52" name="Line 29"/>
            <p:cNvSpPr>
              <a:spLocks noChangeShapeType="1"/>
            </p:cNvSpPr>
            <p:nvPr/>
          </p:nvSpPr>
          <p:spPr bwMode="auto">
            <a:xfrm>
              <a:off x="4076700" y="2009774"/>
              <a:ext cx="3290888" cy="1895476"/>
            </a:xfrm>
            <a:prstGeom prst="line">
              <a:avLst/>
            </a:prstGeom>
            <a:noFill/>
            <a:ln w="12700">
              <a:solidFill>
                <a:srgbClr val="552FA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53" name="Line 30"/>
            <p:cNvSpPr>
              <a:spLocks noChangeShapeType="1"/>
            </p:cNvSpPr>
            <p:nvPr/>
          </p:nvSpPr>
          <p:spPr bwMode="auto">
            <a:xfrm>
              <a:off x="4076700" y="2012156"/>
              <a:ext cx="3286125" cy="3714750"/>
            </a:xfrm>
            <a:prstGeom prst="line">
              <a:avLst/>
            </a:prstGeom>
            <a:noFill/>
            <a:ln w="12700">
              <a:solidFill>
                <a:srgbClr val="552FA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grpSp>
      <p:grpSp>
        <p:nvGrpSpPr>
          <p:cNvPr id="100376" name="Gruppieren 95"/>
          <p:cNvGrpSpPr>
            <a:grpSpLocks/>
          </p:cNvGrpSpPr>
          <p:nvPr/>
        </p:nvGrpSpPr>
        <p:grpSpPr bwMode="auto">
          <a:xfrm>
            <a:off x="4192588" y="1470025"/>
            <a:ext cx="3054350" cy="3602038"/>
            <a:chOff x="4076700" y="1471613"/>
            <a:chExt cx="3300413" cy="3638549"/>
          </a:xfrm>
        </p:grpSpPr>
        <p:sp>
          <p:nvSpPr>
            <p:cNvPr id="100442" name="Line 42"/>
            <p:cNvSpPr>
              <a:spLocks noChangeShapeType="1"/>
            </p:cNvSpPr>
            <p:nvPr/>
          </p:nvSpPr>
          <p:spPr bwMode="auto">
            <a:xfrm>
              <a:off x="4086226" y="2502694"/>
              <a:ext cx="3271838" cy="869156"/>
            </a:xfrm>
            <a:prstGeom prst="line">
              <a:avLst/>
            </a:prstGeom>
            <a:noFill/>
            <a:ln w="12700">
              <a:solidFill>
                <a:srgbClr val="0070C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43" name="Line 43"/>
            <p:cNvSpPr>
              <a:spLocks noChangeShapeType="1"/>
            </p:cNvSpPr>
            <p:nvPr/>
          </p:nvSpPr>
          <p:spPr bwMode="auto">
            <a:xfrm flipV="1">
              <a:off x="4076700" y="1471613"/>
              <a:ext cx="3300413" cy="1033462"/>
            </a:xfrm>
            <a:prstGeom prst="line">
              <a:avLst/>
            </a:prstGeom>
            <a:noFill/>
            <a:ln w="12700">
              <a:solidFill>
                <a:srgbClr val="0070C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44" name="Line 44"/>
            <p:cNvSpPr>
              <a:spLocks noChangeShapeType="1"/>
            </p:cNvSpPr>
            <p:nvPr/>
          </p:nvSpPr>
          <p:spPr bwMode="auto">
            <a:xfrm>
              <a:off x="4079081" y="2500313"/>
              <a:ext cx="3286125" cy="190500"/>
            </a:xfrm>
            <a:prstGeom prst="line">
              <a:avLst/>
            </a:prstGeom>
            <a:noFill/>
            <a:ln w="12700">
              <a:solidFill>
                <a:srgbClr val="0070C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45" name="Line 45"/>
            <p:cNvSpPr>
              <a:spLocks noChangeShapeType="1"/>
            </p:cNvSpPr>
            <p:nvPr/>
          </p:nvSpPr>
          <p:spPr bwMode="auto">
            <a:xfrm flipV="1">
              <a:off x="4079082" y="2050254"/>
              <a:ext cx="3283744" cy="450058"/>
            </a:xfrm>
            <a:prstGeom prst="line">
              <a:avLst/>
            </a:prstGeom>
            <a:noFill/>
            <a:ln w="12700">
              <a:solidFill>
                <a:srgbClr val="0070C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46" name="Line 46"/>
            <p:cNvSpPr>
              <a:spLocks noChangeShapeType="1"/>
            </p:cNvSpPr>
            <p:nvPr/>
          </p:nvSpPr>
          <p:spPr bwMode="auto">
            <a:xfrm>
              <a:off x="4076700" y="2505075"/>
              <a:ext cx="3288506" cy="1926430"/>
            </a:xfrm>
            <a:prstGeom prst="line">
              <a:avLst/>
            </a:prstGeom>
            <a:noFill/>
            <a:ln w="12700">
              <a:solidFill>
                <a:srgbClr val="0070C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47" name="Line 47"/>
            <p:cNvSpPr>
              <a:spLocks noChangeShapeType="1"/>
            </p:cNvSpPr>
            <p:nvPr/>
          </p:nvSpPr>
          <p:spPr bwMode="auto">
            <a:xfrm>
              <a:off x="4079081" y="2507455"/>
              <a:ext cx="3288507" cy="2602707"/>
            </a:xfrm>
            <a:prstGeom prst="line">
              <a:avLst/>
            </a:prstGeom>
            <a:noFill/>
            <a:ln w="12700">
              <a:solidFill>
                <a:srgbClr val="0070C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grpSp>
      <p:grpSp>
        <p:nvGrpSpPr>
          <p:cNvPr id="100377" name="Gruppieren 96"/>
          <p:cNvGrpSpPr>
            <a:grpSpLocks/>
          </p:cNvGrpSpPr>
          <p:nvPr/>
        </p:nvGrpSpPr>
        <p:grpSpPr bwMode="auto">
          <a:xfrm>
            <a:off x="4192589" y="2078039"/>
            <a:ext cx="3046413" cy="3019425"/>
            <a:chOff x="4076700" y="2085974"/>
            <a:chExt cx="3290888" cy="3050381"/>
          </a:xfrm>
        </p:grpSpPr>
        <p:sp>
          <p:nvSpPr>
            <p:cNvPr id="100438" name="Line 49"/>
            <p:cNvSpPr>
              <a:spLocks noChangeShapeType="1"/>
            </p:cNvSpPr>
            <p:nvPr/>
          </p:nvSpPr>
          <p:spPr bwMode="auto">
            <a:xfrm>
              <a:off x="4076700" y="2950368"/>
              <a:ext cx="3288505" cy="1526381"/>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39" name="Line 50"/>
            <p:cNvSpPr>
              <a:spLocks noChangeShapeType="1"/>
            </p:cNvSpPr>
            <p:nvPr/>
          </p:nvSpPr>
          <p:spPr bwMode="auto">
            <a:xfrm flipV="1">
              <a:off x="4079081" y="2721767"/>
              <a:ext cx="3288507" cy="235745"/>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40" name="Line 51"/>
            <p:cNvSpPr>
              <a:spLocks noChangeShapeType="1"/>
            </p:cNvSpPr>
            <p:nvPr/>
          </p:nvSpPr>
          <p:spPr bwMode="auto">
            <a:xfrm flipV="1">
              <a:off x="4076700" y="2085974"/>
              <a:ext cx="3288505" cy="866775"/>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41" name="Line 52"/>
            <p:cNvSpPr>
              <a:spLocks noChangeShapeType="1"/>
            </p:cNvSpPr>
            <p:nvPr/>
          </p:nvSpPr>
          <p:spPr bwMode="auto">
            <a:xfrm>
              <a:off x="4076700" y="2957512"/>
              <a:ext cx="3278981" cy="2178843"/>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grpSp>
      <p:grpSp>
        <p:nvGrpSpPr>
          <p:cNvPr id="100378" name="Gruppieren 97"/>
          <p:cNvGrpSpPr>
            <a:grpSpLocks/>
          </p:cNvGrpSpPr>
          <p:nvPr/>
        </p:nvGrpSpPr>
        <p:grpSpPr bwMode="auto">
          <a:xfrm>
            <a:off x="4192589" y="2111375"/>
            <a:ext cx="3051175" cy="2998788"/>
            <a:chOff x="4076701" y="2119311"/>
            <a:chExt cx="3295650" cy="3028951"/>
          </a:xfrm>
        </p:grpSpPr>
        <p:sp>
          <p:nvSpPr>
            <p:cNvPr id="100435" name="Line 54"/>
            <p:cNvSpPr>
              <a:spLocks noChangeShapeType="1"/>
            </p:cNvSpPr>
            <p:nvPr/>
          </p:nvSpPr>
          <p:spPr bwMode="auto">
            <a:xfrm>
              <a:off x="4081463" y="3436143"/>
              <a:ext cx="3276600" cy="1712119"/>
            </a:xfrm>
            <a:prstGeom prst="line">
              <a:avLst/>
            </a:prstGeom>
            <a:noFill/>
            <a:ln w="12700">
              <a:solidFill>
                <a:srgbClr val="00939A"/>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36" name="Line 55"/>
            <p:cNvSpPr>
              <a:spLocks noChangeShapeType="1"/>
            </p:cNvSpPr>
            <p:nvPr/>
          </p:nvSpPr>
          <p:spPr bwMode="auto">
            <a:xfrm flipV="1">
              <a:off x="4076701" y="2747962"/>
              <a:ext cx="3295650" cy="688181"/>
            </a:xfrm>
            <a:prstGeom prst="line">
              <a:avLst/>
            </a:prstGeom>
            <a:noFill/>
            <a:ln w="12700">
              <a:solidFill>
                <a:srgbClr val="00939A"/>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37" name="Line 56"/>
            <p:cNvSpPr>
              <a:spLocks noChangeShapeType="1"/>
            </p:cNvSpPr>
            <p:nvPr/>
          </p:nvSpPr>
          <p:spPr bwMode="auto">
            <a:xfrm flipV="1">
              <a:off x="4076701" y="2119311"/>
              <a:ext cx="3283744" cy="1319213"/>
            </a:xfrm>
            <a:prstGeom prst="line">
              <a:avLst/>
            </a:prstGeom>
            <a:noFill/>
            <a:ln w="12700">
              <a:solidFill>
                <a:srgbClr val="00939A"/>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grpSp>
      <p:grpSp>
        <p:nvGrpSpPr>
          <p:cNvPr id="100379" name="Gruppieren 98"/>
          <p:cNvGrpSpPr>
            <a:grpSpLocks/>
          </p:cNvGrpSpPr>
          <p:nvPr/>
        </p:nvGrpSpPr>
        <p:grpSpPr bwMode="auto">
          <a:xfrm>
            <a:off x="4191001" y="1565276"/>
            <a:ext cx="3054350" cy="4164013"/>
            <a:chOff x="4074319" y="1566863"/>
            <a:chExt cx="3300413" cy="4207668"/>
          </a:xfrm>
        </p:grpSpPr>
        <p:sp>
          <p:nvSpPr>
            <p:cNvPr id="100429" name="Line 58"/>
            <p:cNvSpPr>
              <a:spLocks noChangeShapeType="1"/>
            </p:cNvSpPr>
            <p:nvPr/>
          </p:nvSpPr>
          <p:spPr bwMode="auto">
            <a:xfrm flipV="1">
              <a:off x="4074320" y="1566863"/>
              <a:ext cx="3300412" cy="2345531"/>
            </a:xfrm>
            <a:prstGeom prst="line">
              <a:avLst/>
            </a:prstGeom>
            <a:noFill/>
            <a:ln w="12700">
              <a:solidFill>
                <a:srgbClr val="34B64A"/>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30" name="Line 59"/>
            <p:cNvSpPr>
              <a:spLocks noChangeShapeType="1"/>
            </p:cNvSpPr>
            <p:nvPr/>
          </p:nvSpPr>
          <p:spPr bwMode="auto">
            <a:xfrm flipV="1">
              <a:off x="4079081" y="2152650"/>
              <a:ext cx="3286125" cy="1759744"/>
            </a:xfrm>
            <a:prstGeom prst="line">
              <a:avLst/>
            </a:prstGeom>
            <a:noFill/>
            <a:ln w="12700">
              <a:solidFill>
                <a:srgbClr val="34B64A"/>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31" name="Line 60"/>
            <p:cNvSpPr>
              <a:spLocks noChangeShapeType="1"/>
            </p:cNvSpPr>
            <p:nvPr/>
          </p:nvSpPr>
          <p:spPr bwMode="auto">
            <a:xfrm flipV="1">
              <a:off x="4074319" y="2769394"/>
              <a:ext cx="3286125" cy="1143000"/>
            </a:xfrm>
            <a:prstGeom prst="line">
              <a:avLst/>
            </a:prstGeom>
            <a:noFill/>
            <a:ln w="12700">
              <a:solidFill>
                <a:srgbClr val="34B64A"/>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32" name="Line 61"/>
            <p:cNvSpPr>
              <a:spLocks noChangeShapeType="1"/>
            </p:cNvSpPr>
            <p:nvPr/>
          </p:nvSpPr>
          <p:spPr bwMode="auto">
            <a:xfrm>
              <a:off x="4074319" y="3912395"/>
              <a:ext cx="3298031" cy="21430"/>
            </a:xfrm>
            <a:prstGeom prst="line">
              <a:avLst/>
            </a:prstGeom>
            <a:noFill/>
            <a:ln w="12700">
              <a:solidFill>
                <a:srgbClr val="34B64A"/>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33" name="Line 62"/>
            <p:cNvSpPr>
              <a:spLocks noChangeShapeType="1"/>
            </p:cNvSpPr>
            <p:nvPr/>
          </p:nvSpPr>
          <p:spPr bwMode="auto">
            <a:xfrm>
              <a:off x="4076700" y="3914775"/>
              <a:ext cx="3278981" cy="1259681"/>
            </a:xfrm>
            <a:prstGeom prst="line">
              <a:avLst/>
            </a:prstGeom>
            <a:noFill/>
            <a:ln w="12700">
              <a:solidFill>
                <a:srgbClr val="34B64A"/>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34" name="Line 63"/>
            <p:cNvSpPr>
              <a:spLocks noChangeShapeType="1"/>
            </p:cNvSpPr>
            <p:nvPr/>
          </p:nvSpPr>
          <p:spPr bwMode="auto">
            <a:xfrm>
              <a:off x="4074319" y="3917156"/>
              <a:ext cx="3293269" cy="1857375"/>
            </a:xfrm>
            <a:prstGeom prst="line">
              <a:avLst/>
            </a:prstGeom>
            <a:noFill/>
            <a:ln w="12700">
              <a:solidFill>
                <a:srgbClr val="34B64A"/>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grpSp>
      <p:grpSp>
        <p:nvGrpSpPr>
          <p:cNvPr id="100380" name="Gruppieren 99"/>
          <p:cNvGrpSpPr>
            <a:grpSpLocks/>
          </p:cNvGrpSpPr>
          <p:nvPr/>
        </p:nvGrpSpPr>
        <p:grpSpPr bwMode="auto">
          <a:xfrm>
            <a:off x="4191001" y="1487489"/>
            <a:ext cx="3054350" cy="4306887"/>
            <a:chOff x="4074319" y="1488280"/>
            <a:chExt cx="3300412" cy="4350544"/>
          </a:xfrm>
        </p:grpSpPr>
        <p:sp>
          <p:nvSpPr>
            <p:cNvPr id="100423" name="Line 65"/>
            <p:cNvSpPr>
              <a:spLocks noChangeShapeType="1"/>
            </p:cNvSpPr>
            <p:nvPr/>
          </p:nvSpPr>
          <p:spPr bwMode="auto">
            <a:xfrm flipV="1">
              <a:off x="4076700" y="2805111"/>
              <a:ext cx="3281363" cy="1585913"/>
            </a:xfrm>
            <a:prstGeom prst="line">
              <a:avLst/>
            </a:prstGeom>
            <a:noFill/>
            <a:ln w="12700">
              <a:solidFill>
                <a:srgbClr val="92D05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24" name="Line 66"/>
            <p:cNvSpPr>
              <a:spLocks noChangeShapeType="1"/>
            </p:cNvSpPr>
            <p:nvPr/>
          </p:nvSpPr>
          <p:spPr bwMode="auto">
            <a:xfrm flipV="1">
              <a:off x="4076700" y="1488280"/>
              <a:ext cx="3298031" cy="2905125"/>
            </a:xfrm>
            <a:prstGeom prst="line">
              <a:avLst/>
            </a:prstGeom>
            <a:noFill/>
            <a:ln w="12700">
              <a:solidFill>
                <a:srgbClr val="92D05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25" name="Line 67"/>
            <p:cNvSpPr>
              <a:spLocks noChangeShapeType="1"/>
            </p:cNvSpPr>
            <p:nvPr/>
          </p:nvSpPr>
          <p:spPr bwMode="auto">
            <a:xfrm flipV="1">
              <a:off x="4079081" y="2195512"/>
              <a:ext cx="3283744" cy="2197893"/>
            </a:xfrm>
            <a:prstGeom prst="line">
              <a:avLst/>
            </a:prstGeom>
            <a:noFill/>
            <a:ln w="12700">
              <a:solidFill>
                <a:srgbClr val="92D05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26" name="Line 68"/>
            <p:cNvSpPr>
              <a:spLocks noChangeShapeType="1"/>
            </p:cNvSpPr>
            <p:nvPr/>
          </p:nvSpPr>
          <p:spPr bwMode="auto">
            <a:xfrm>
              <a:off x="4079081" y="4393405"/>
              <a:ext cx="3281363" cy="123825"/>
            </a:xfrm>
            <a:prstGeom prst="line">
              <a:avLst/>
            </a:prstGeom>
            <a:noFill/>
            <a:ln w="12700">
              <a:solidFill>
                <a:srgbClr val="92D05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27" name="Line 69"/>
            <p:cNvSpPr>
              <a:spLocks noChangeShapeType="1"/>
            </p:cNvSpPr>
            <p:nvPr/>
          </p:nvSpPr>
          <p:spPr bwMode="auto">
            <a:xfrm>
              <a:off x="4079081" y="4393406"/>
              <a:ext cx="3278982" cy="819149"/>
            </a:xfrm>
            <a:prstGeom prst="line">
              <a:avLst/>
            </a:prstGeom>
            <a:noFill/>
            <a:ln w="12700">
              <a:solidFill>
                <a:srgbClr val="92D05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28" name="Line 70"/>
            <p:cNvSpPr>
              <a:spLocks noChangeShapeType="1"/>
            </p:cNvSpPr>
            <p:nvPr/>
          </p:nvSpPr>
          <p:spPr bwMode="auto">
            <a:xfrm>
              <a:off x="4074319" y="4393405"/>
              <a:ext cx="3295650" cy="1445419"/>
            </a:xfrm>
            <a:prstGeom prst="line">
              <a:avLst/>
            </a:prstGeom>
            <a:noFill/>
            <a:ln w="12700">
              <a:solidFill>
                <a:srgbClr val="92D05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grpSp>
      <p:grpSp>
        <p:nvGrpSpPr>
          <p:cNvPr id="100381" name="Gruppieren 100"/>
          <p:cNvGrpSpPr>
            <a:grpSpLocks/>
          </p:cNvGrpSpPr>
          <p:nvPr/>
        </p:nvGrpSpPr>
        <p:grpSpPr bwMode="auto">
          <a:xfrm>
            <a:off x="4191001" y="1593851"/>
            <a:ext cx="3052762" cy="3603625"/>
            <a:chOff x="4074319" y="1595436"/>
            <a:chExt cx="3298032" cy="3640933"/>
          </a:xfrm>
        </p:grpSpPr>
        <p:sp>
          <p:nvSpPr>
            <p:cNvPr id="100417" name="Line 72"/>
            <p:cNvSpPr>
              <a:spLocks noChangeShapeType="1"/>
            </p:cNvSpPr>
            <p:nvPr/>
          </p:nvSpPr>
          <p:spPr bwMode="auto">
            <a:xfrm flipV="1">
              <a:off x="4079081" y="4569617"/>
              <a:ext cx="3281363" cy="300038"/>
            </a:xfrm>
            <a:prstGeom prst="line">
              <a:avLst/>
            </a:prstGeom>
            <a:noFill/>
            <a:ln w="12700">
              <a:solidFill>
                <a:srgbClr val="FFC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18" name="Line 73"/>
            <p:cNvSpPr>
              <a:spLocks noChangeShapeType="1"/>
            </p:cNvSpPr>
            <p:nvPr/>
          </p:nvSpPr>
          <p:spPr bwMode="auto">
            <a:xfrm flipV="1">
              <a:off x="4074319" y="1595436"/>
              <a:ext cx="3298032" cy="3274219"/>
            </a:xfrm>
            <a:prstGeom prst="line">
              <a:avLst/>
            </a:prstGeom>
            <a:noFill/>
            <a:ln w="12700">
              <a:solidFill>
                <a:srgbClr val="FFC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19" name="Line 74"/>
            <p:cNvSpPr>
              <a:spLocks noChangeShapeType="1"/>
            </p:cNvSpPr>
            <p:nvPr/>
          </p:nvSpPr>
          <p:spPr bwMode="auto">
            <a:xfrm flipV="1">
              <a:off x="4079082" y="2838448"/>
              <a:ext cx="3278982" cy="2035970"/>
            </a:xfrm>
            <a:prstGeom prst="line">
              <a:avLst/>
            </a:prstGeom>
            <a:noFill/>
            <a:ln w="12700">
              <a:solidFill>
                <a:srgbClr val="FFC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20" name="Line 75"/>
            <p:cNvSpPr>
              <a:spLocks noChangeShapeType="1"/>
            </p:cNvSpPr>
            <p:nvPr/>
          </p:nvSpPr>
          <p:spPr bwMode="auto">
            <a:xfrm flipV="1">
              <a:off x="4079082" y="3407567"/>
              <a:ext cx="3278982" cy="1462088"/>
            </a:xfrm>
            <a:prstGeom prst="line">
              <a:avLst/>
            </a:prstGeom>
            <a:noFill/>
            <a:ln w="12700">
              <a:solidFill>
                <a:srgbClr val="FFC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21" name="Line 76"/>
            <p:cNvSpPr>
              <a:spLocks noChangeShapeType="1"/>
            </p:cNvSpPr>
            <p:nvPr/>
          </p:nvSpPr>
          <p:spPr bwMode="auto">
            <a:xfrm flipV="1">
              <a:off x="4079081" y="3979067"/>
              <a:ext cx="3286125" cy="888207"/>
            </a:xfrm>
            <a:prstGeom prst="line">
              <a:avLst/>
            </a:prstGeom>
            <a:noFill/>
            <a:ln w="12700">
              <a:solidFill>
                <a:srgbClr val="FFC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22" name="Line 77"/>
            <p:cNvSpPr>
              <a:spLocks noChangeShapeType="1"/>
            </p:cNvSpPr>
            <p:nvPr/>
          </p:nvSpPr>
          <p:spPr bwMode="auto">
            <a:xfrm>
              <a:off x="4074320" y="4867275"/>
              <a:ext cx="3283744" cy="369094"/>
            </a:xfrm>
            <a:prstGeom prst="line">
              <a:avLst/>
            </a:prstGeom>
            <a:noFill/>
            <a:ln w="12700">
              <a:solidFill>
                <a:srgbClr val="FFC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grpSp>
      <p:sp>
        <p:nvSpPr>
          <p:cNvPr id="87" name="Text Box 6"/>
          <p:cNvSpPr txBox="1">
            <a:spLocks noChangeArrowheads="1"/>
          </p:cNvSpPr>
          <p:nvPr/>
        </p:nvSpPr>
        <p:spPr bwMode="auto">
          <a:xfrm>
            <a:off x="2085976" y="1847850"/>
            <a:ext cx="2114550" cy="338138"/>
          </a:xfrm>
          <a:prstGeom prst="rect">
            <a:avLst/>
          </a:prstGeom>
          <a:solidFill>
            <a:srgbClr val="552FA1"/>
          </a:solidFill>
          <a:ln w="9525">
            <a:noFill/>
            <a:miter lim="800000"/>
            <a:headEnd/>
            <a:tailEnd/>
          </a:ln>
        </p:spPr>
        <p:txBody>
          <a:bodyPr>
            <a:spAutoFit/>
          </a:bodyPr>
          <a:lstStyle/>
          <a:p>
            <a:pPr algn="r">
              <a:defRPr/>
            </a:pPr>
            <a:r>
              <a:rPr lang="en-US" sz="1600" dirty="0">
                <a:solidFill>
                  <a:schemeClr val="bg1"/>
                </a:solidFill>
                <a:latin typeface="+mj-lt"/>
                <a:cs typeface="Arial" charset="0"/>
              </a:rPr>
              <a:t>Abrasives</a:t>
            </a:r>
          </a:p>
        </p:txBody>
      </p:sp>
      <p:sp>
        <p:nvSpPr>
          <p:cNvPr id="88" name="Text Box 7"/>
          <p:cNvSpPr txBox="1">
            <a:spLocks noChangeArrowheads="1"/>
          </p:cNvSpPr>
          <p:nvPr/>
        </p:nvSpPr>
        <p:spPr bwMode="auto">
          <a:xfrm>
            <a:off x="2085976" y="2322514"/>
            <a:ext cx="2114550" cy="338137"/>
          </a:xfrm>
          <a:prstGeom prst="rect">
            <a:avLst/>
          </a:prstGeom>
          <a:solidFill>
            <a:srgbClr val="0070C0"/>
          </a:solidFill>
          <a:ln w="9525">
            <a:noFill/>
            <a:miter lim="800000"/>
            <a:headEnd/>
            <a:tailEnd/>
          </a:ln>
        </p:spPr>
        <p:txBody>
          <a:bodyPr>
            <a:spAutoFit/>
          </a:bodyPr>
          <a:lstStyle/>
          <a:p>
            <a:pPr algn="r">
              <a:defRPr/>
            </a:pPr>
            <a:r>
              <a:rPr lang="en-US" sz="1600" dirty="0">
                <a:solidFill>
                  <a:schemeClr val="bg1"/>
                </a:solidFill>
                <a:latin typeface="+mj-lt"/>
                <a:cs typeface="Arial" charset="0"/>
              </a:rPr>
              <a:t>Ceramics</a:t>
            </a:r>
          </a:p>
        </p:txBody>
      </p:sp>
      <p:sp>
        <p:nvSpPr>
          <p:cNvPr id="89" name="Text Box 8"/>
          <p:cNvSpPr txBox="1">
            <a:spLocks noChangeArrowheads="1"/>
          </p:cNvSpPr>
          <p:nvPr/>
        </p:nvSpPr>
        <p:spPr bwMode="auto">
          <a:xfrm>
            <a:off x="2085976" y="2795588"/>
            <a:ext cx="2114550" cy="449024"/>
          </a:xfrm>
          <a:prstGeom prst="rect">
            <a:avLst/>
          </a:prstGeom>
          <a:solidFill>
            <a:srgbClr val="00B0F0"/>
          </a:solidFill>
          <a:ln w="9525">
            <a:noFill/>
            <a:miter lim="800000"/>
            <a:headEnd/>
            <a:tailEnd/>
          </a:ln>
        </p:spPr>
        <p:txBody>
          <a:bodyPr anchor="ctr"/>
          <a:lstStyle/>
          <a:p>
            <a:pPr algn="r">
              <a:defRPr/>
            </a:pPr>
            <a:r>
              <a:rPr lang="en-US" sz="1600" dirty="0">
                <a:solidFill>
                  <a:schemeClr val="bg1"/>
                </a:solidFill>
                <a:latin typeface="+mj-lt"/>
                <a:cs typeface="Arial" charset="0"/>
              </a:rPr>
              <a:t>Electronic Packaging</a:t>
            </a:r>
          </a:p>
        </p:txBody>
      </p:sp>
      <p:sp>
        <p:nvSpPr>
          <p:cNvPr id="90" name="Text Box 9"/>
          <p:cNvSpPr txBox="1">
            <a:spLocks noChangeArrowheads="1"/>
          </p:cNvSpPr>
          <p:nvPr/>
        </p:nvSpPr>
        <p:spPr bwMode="auto">
          <a:xfrm>
            <a:off x="2086854" y="3298698"/>
            <a:ext cx="2114550" cy="338137"/>
          </a:xfrm>
          <a:prstGeom prst="rect">
            <a:avLst/>
          </a:prstGeom>
          <a:solidFill>
            <a:srgbClr val="00939A"/>
          </a:solidFill>
          <a:ln w="9525">
            <a:noFill/>
            <a:miter lim="800000"/>
            <a:headEnd/>
            <a:tailEnd/>
          </a:ln>
        </p:spPr>
        <p:txBody>
          <a:bodyPr>
            <a:spAutoFit/>
          </a:bodyPr>
          <a:lstStyle/>
          <a:p>
            <a:pPr algn="r">
              <a:defRPr/>
            </a:pPr>
            <a:r>
              <a:rPr lang="en-US" sz="1600" dirty="0" err="1">
                <a:solidFill>
                  <a:schemeClr val="bg1"/>
                </a:solidFill>
                <a:latin typeface="+mj-lt"/>
                <a:cs typeface="Arial" charset="0"/>
              </a:rPr>
              <a:t>Microreplication</a:t>
            </a:r>
            <a:endParaRPr lang="en-US" sz="1600" dirty="0">
              <a:solidFill>
                <a:schemeClr val="bg1"/>
              </a:solidFill>
              <a:latin typeface="+mj-lt"/>
              <a:cs typeface="Arial" charset="0"/>
            </a:endParaRPr>
          </a:p>
        </p:txBody>
      </p:sp>
      <p:sp>
        <p:nvSpPr>
          <p:cNvPr id="91" name="Text Box 10"/>
          <p:cNvSpPr txBox="1">
            <a:spLocks noChangeArrowheads="1"/>
          </p:cNvSpPr>
          <p:nvPr/>
        </p:nvSpPr>
        <p:spPr bwMode="auto">
          <a:xfrm>
            <a:off x="2055123" y="4301675"/>
            <a:ext cx="2114550" cy="338138"/>
          </a:xfrm>
          <a:prstGeom prst="rect">
            <a:avLst/>
          </a:prstGeom>
          <a:solidFill>
            <a:srgbClr val="92D050"/>
          </a:solidFill>
          <a:ln w="9525">
            <a:noFill/>
            <a:miter lim="800000"/>
            <a:headEnd/>
            <a:tailEnd/>
          </a:ln>
        </p:spPr>
        <p:txBody>
          <a:bodyPr>
            <a:spAutoFit/>
          </a:bodyPr>
          <a:lstStyle/>
          <a:p>
            <a:pPr algn="r">
              <a:defRPr/>
            </a:pPr>
            <a:r>
              <a:rPr lang="en-US" sz="1600" dirty="0">
                <a:solidFill>
                  <a:schemeClr val="bg1"/>
                </a:solidFill>
                <a:latin typeface="+mj-lt"/>
                <a:cs typeface="Arial" charset="0"/>
              </a:rPr>
              <a:t>Light management</a:t>
            </a:r>
          </a:p>
        </p:txBody>
      </p:sp>
      <p:sp>
        <p:nvSpPr>
          <p:cNvPr id="92" name="Text Box 11"/>
          <p:cNvSpPr txBox="1">
            <a:spLocks noChangeArrowheads="1"/>
          </p:cNvSpPr>
          <p:nvPr/>
        </p:nvSpPr>
        <p:spPr bwMode="auto">
          <a:xfrm>
            <a:off x="2085976" y="4664075"/>
            <a:ext cx="2114550" cy="338138"/>
          </a:xfrm>
          <a:prstGeom prst="rect">
            <a:avLst/>
          </a:prstGeom>
          <a:solidFill>
            <a:srgbClr val="FFC000"/>
          </a:solidFill>
          <a:ln w="9525">
            <a:noFill/>
            <a:miter lim="800000"/>
            <a:headEnd/>
            <a:tailEnd/>
          </a:ln>
        </p:spPr>
        <p:txBody>
          <a:bodyPr>
            <a:spAutoFit/>
          </a:bodyPr>
          <a:lstStyle/>
          <a:p>
            <a:pPr algn="r">
              <a:defRPr/>
            </a:pPr>
            <a:r>
              <a:rPr lang="en-US" sz="1600" dirty="0">
                <a:solidFill>
                  <a:schemeClr val="bg1"/>
                </a:solidFill>
                <a:latin typeface="+mj-lt"/>
                <a:cs typeface="Arial" charset="0"/>
              </a:rPr>
              <a:t>Specialty materials</a:t>
            </a:r>
          </a:p>
        </p:txBody>
      </p:sp>
      <p:sp>
        <p:nvSpPr>
          <p:cNvPr id="93" name="Text Box 12"/>
          <p:cNvSpPr txBox="1">
            <a:spLocks noChangeArrowheads="1"/>
          </p:cNvSpPr>
          <p:nvPr/>
        </p:nvSpPr>
        <p:spPr bwMode="auto">
          <a:xfrm>
            <a:off x="2085976" y="5138739"/>
            <a:ext cx="2114550" cy="338137"/>
          </a:xfrm>
          <a:prstGeom prst="rect">
            <a:avLst/>
          </a:prstGeom>
          <a:solidFill>
            <a:srgbClr val="F99107"/>
          </a:solidFill>
          <a:ln w="9525">
            <a:noFill/>
            <a:miter lim="800000"/>
            <a:headEnd/>
            <a:tailEnd/>
          </a:ln>
        </p:spPr>
        <p:txBody>
          <a:bodyPr>
            <a:spAutoFit/>
          </a:bodyPr>
          <a:lstStyle/>
          <a:p>
            <a:pPr algn="r">
              <a:defRPr/>
            </a:pPr>
            <a:r>
              <a:rPr lang="en-US" sz="1600" dirty="0" err="1">
                <a:solidFill>
                  <a:schemeClr val="bg1"/>
                </a:solidFill>
                <a:latin typeface="+mj-lt"/>
                <a:cs typeface="Arial" charset="0"/>
              </a:rPr>
              <a:t>Fibres</a:t>
            </a:r>
            <a:endParaRPr lang="en-US" sz="1600" dirty="0">
              <a:solidFill>
                <a:schemeClr val="bg1"/>
              </a:solidFill>
              <a:latin typeface="+mj-lt"/>
              <a:cs typeface="Arial" charset="0"/>
            </a:endParaRPr>
          </a:p>
        </p:txBody>
      </p:sp>
      <p:sp>
        <p:nvSpPr>
          <p:cNvPr id="94" name="Text Box 13"/>
          <p:cNvSpPr txBox="1">
            <a:spLocks noChangeArrowheads="1"/>
          </p:cNvSpPr>
          <p:nvPr/>
        </p:nvSpPr>
        <p:spPr bwMode="auto">
          <a:xfrm>
            <a:off x="2085976" y="5611814"/>
            <a:ext cx="2114550" cy="338137"/>
          </a:xfrm>
          <a:prstGeom prst="rect">
            <a:avLst/>
          </a:prstGeom>
          <a:solidFill>
            <a:srgbClr val="C00000"/>
          </a:solidFill>
          <a:ln w="9525">
            <a:noFill/>
            <a:miter lim="800000"/>
            <a:headEnd/>
            <a:tailEnd/>
          </a:ln>
        </p:spPr>
        <p:txBody>
          <a:bodyPr>
            <a:spAutoFit/>
          </a:bodyPr>
          <a:lstStyle/>
          <a:p>
            <a:pPr algn="r">
              <a:defRPr/>
            </a:pPr>
            <a:r>
              <a:rPr lang="en-US" sz="1600" dirty="0">
                <a:solidFill>
                  <a:schemeClr val="bg1"/>
                </a:solidFill>
                <a:latin typeface="+mj-lt"/>
                <a:cs typeface="Arial" charset="0"/>
              </a:rPr>
              <a:t>Polymeric smelting</a:t>
            </a:r>
          </a:p>
        </p:txBody>
      </p:sp>
      <p:sp>
        <p:nvSpPr>
          <p:cNvPr id="95" name="Text Box 14"/>
          <p:cNvSpPr txBox="1">
            <a:spLocks noChangeArrowheads="1"/>
          </p:cNvSpPr>
          <p:nvPr/>
        </p:nvSpPr>
        <p:spPr bwMode="auto">
          <a:xfrm>
            <a:off x="2085976" y="3717925"/>
            <a:ext cx="2114550" cy="553998"/>
          </a:xfrm>
          <a:prstGeom prst="rect">
            <a:avLst/>
          </a:prstGeom>
          <a:solidFill>
            <a:srgbClr val="34B64A"/>
          </a:solidFill>
          <a:ln w="9525">
            <a:noFill/>
            <a:miter lim="800000"/>
            <a:headEnd/>
            <a:tailEnd/>
          </a:ln>
        </p:spPr>
        <p:txBody>
          <a:bodyPr>
            <a:spAutoFit/>
          </a:bodyPr>
          <a:lstStyle/>
          <a:p>
            <a:pPr algn="r">
              <a:defRPr/>
            </a:pPr>
            <a:r>
              <a:rPr lang="en-US" sz="1500" dirty="0">
                <a:solidFill>
                  <a:schemeClr val="bg1"/>
                </a:solidFill>
                <a:latin typeface="+mj-lt"/>
                <a:cs typeface="Arial" charset="0"/>
              </a:rPr>
              <a:t>Integrated systems design</a:t>
            </a:r>
          </a:p>
        </p:txBody>
      </p:sp>
      <p:sp>
        <p:nvSpPr>
          <p:cNvPr id="96" name="Text Box 15"/>
          <p:cNvSpPr txBox="1">
            <a:spLocks noChangeArrowheads="1"/>
          </p:cNvSpPr>
          <p:nvPr/>
        </p:nvSpPr>
        <p:spPr bwMode="auto">
          <a:xfrm>
            <a:off x="2085976" y="1374775"/>
            <a:ext cx="2114550" cy="338138"/>
          </a:xfrm>
          <a:prstGeom prst="rect">
            <a:avLst/>
          </a:prstGeom>
          <a:solidFill>
            <a:srgbClr val="992FA1"/>
          </a:solidFill>
          <a:ln w="9525">
            <a:noFill/>
            <a:miter lim="800000"/>
            <a:headEnd/>
            <a:tailEnd/>
          </a:ln>
        </p:spPr>
        <p:txBody>
          <a:bodyPr>
            <a:spAutoFit/>
          </a:bodyPr>
          <a:lstStyle/>
          <a:p>
            <a:pPr algn="r">
              <a:defRPr/>
            </a:pPr>
            <a:r>
              <a:rPr lang="en-US" sz="1600" dirty="0">
                <a:solidFill>
                  <a:schemeClr val="bg1"/>
                </a:solidFill>
                <a:latin typeface="+mj-lt"/>
                <a:cs typeface="Arial" charset="0"/>
              </a:rPr>
              <a:t>Adhesives</a:t>
            </a:r>
          </a:p>
        </p:txBody>
      </p:sp>
      <p:sp>
        <p:nvSpPr>
          <p:cNvPr id="97" name="Text Box 32"/>
          <p:cNvSpPr txBox="1">
            <a:spLocks noChangeArrowheads="1"/>
          </p:cNvSpPr>
          <p:nvPr/>
        </p:nvSpPr>
        <p:spPr bwMode="auto">
          <a:xfrm>
            <a:off x="7340601" y="1374775"/>
            <a:ext cx="3128962" cy="338138"/>
          </a:xfrm>
          <a:prstGeom prst="rect">
            <a:avLst/>
          </a:prstGeom>
          <a:solidFill>
            <a:schemeClr val="bg1">
              <a:lumMod val="95000"/>
            </a:schemeClr>
          </a:solidFill>
          <a:ln w="9525">
            <a:noFill/>
            <a:miter lim="800000"/>
            <a:headEnd/>
            <a:tailEnd/>
          </a:ln>
        </p:spPr>
        <p:txBody>
          <a:bodyPr>
            <a:spAutoFit/>
          </a:bodyPr>
          <a:lstStyle/>
          <a:p>
            <a:pPr>
              <a:defRPr/>
            </a:pPr>
            <a:r>
              <a:rPr lang="en-US" sz="1600" dirty="0">
                <a:latin typeface="+mj-lt"/>
                <a:cs typeface="Arial" charset="0"/>
              </a:rPr>
              <a:t>Automotive and aerospace</a:t>
            </a:r>
          </a:p>
        </p:txBody>
      </p:sp>
      <p:sp>
        <p:nvSpPr>
          <p:cNvPr id="98" name="Text Box 33"/>
          <p:cNvSpPr txBox="1">
            <a:spLocks noChangeArrowheads="1"/>
          </p:cNvSpPr>
          <p:nvPr/>
        </p:nvSpPr>
        <p:spPr bwMode="auto">
          <a:xfrm>
            <a:off x="7327901" y="2576514"/>
            <a:ext cx="3143250" cy="338137"/>
          </a:xfrm>
          <a:prstGeom prst="rect">
            <a:avLst/>
          </a:prstGeom>
          <a:solidFill>
            <a:schemeClr val="bg1">
              <a:lumMod val="95000"/>
            </a:schemeClr>
          </a:solidFill>
          <a:ln w="9525">
            <a:noFill/>
            <a:miter lim="800000"/>
            <a:headEnd/>
            <a:tailEnd/>
          </a:ln>
        </p:spPr>
        <p:txBody>
          <a:bodyPr rIns="0">
            <a:spAutoFit/>
          </a:bodyPr>
          <a:lstStyle/>
          <a:p>
            <a:pPr eaLnBrk="1" hangingPunct="1">
              <a:defRPr/>
            </a:pPr>
            <a:r>
              <a:rPr lang="en-US" sz="1600" dirty="0">
                <a:latin typeface="+mj-lt"/>
                <a:cs typeface="Arial" charset="0"/>
              </a:rPr>
              <a:t>Electro and communications</a:t>
            </a:r>
          </a:p>
        </p:txBody>
      </p:sp>
      <p:sp>
        <p:nvSpPr>
          <p:cNvPr id="99" name="Text Box 34"/>
          <p:cNvSpPr txBox="1">
            <a:spLocks noChangeArrowheads="1"/>
          </p:cNvSpPr>
          <p:nvPr/>
        </p:nvSpPr>
        <p:spPr bwMode="auto">
          <a:xfrm>
            <a:off x="7327901" y="5608639"/>
            <a:ext cx="3143250" cy="338137"/>
          </a:xfrm>
          <a:prstGeom prst="rect">
            <a:avLst/>
          </a:prstGeom>
          <a:solidFill>
            <a:schemeClr val="bg1">
              <a:lumMod val="95000"/>
            </a:schemeClr>
          </a:solidFill>
          <a:ln w="9525">
            <a:noFill/>
            <a:miter lim="800000"/>
            <a:headEnd/>
            <a:tailEnd/>
          </a:ln>
        </p:spPr>
        <p:txBody>
          <a:bodyPr>
            <a:spAutoFit/>
          </a:bodyPr>
          <a:lstStyle/>
          <a:p>
            <a:pPr eaLnBrk="1" hangingPunct="1">
              <a:defRPr/>
            </a:pPr>
            <a:r>
              <a:rPr lang="en-US" sz="1600" dirty="0">
                <a:latin typeface="+mj-lt"/>
                <a:cs typeface="Arial" charset="0"/>
              </a:rPr>
              <a:t>Display and graphics</a:t>
            </a:r>
          </a:p>
        </p:txBody>
      </p:sp>
      <p:sp>
        <p:nvSpPr>
          <p:cNvPr id="100" name="Text Box 35"/>
          <p:cNvSpPr txBox="1">
            <a:spLocks noChangeArrowheads="1"/>
          </p:cNvSpPr>
          <p:nvPr/>
        </p:nvSpPr>
        <p:spPr bwMode="auto">
          <a:xfrm>
            <a:off x="7340601" y="4378325"/>
            <a:ext cx="3128962" cy="338138"/>
          </a:xfrm>
          <a:prstGeom prst="rect">
            <a:avLst/>
          </a:prstGeom>
          <a:solidFill>
            <a:schemeClr val="bg1">
              <a:lumMod val="95000"/>
            </a:schemeClr>
          </a:solidFill>
          <a:ln w="9525">
            <a:noFill/>
            <a:miter lim="800000"/>
            <a:headEnd/>
            <a:tailEnd/>
          </a:ln>
        </p:spPr>
        <p:txBody>
          <a:bodyPr>
            <a:spAutoFit/>
          </a:bodyPr>
          <a:lstStyle/>
          <a:p>
            <a:pPr>
              <a:defRPr/>
            </a:pPr>
            <a:r>
              <a:rPr lang="en-US" sz="1600" dirty="0">
                <a:latin typeface="+mj-lt"/>
                <a:cs typeface="Arial" charset="0"/>
              </a:rPr>
              <a:t>Healthcare</a:t>
            </a:r>
          </a:p>
        </p:txBody>
      </p:sp>
      <p:sp>
        <p:nvSpPr>
          <p:cNvPr id="101" name="Text Box 36"/>
          <p:cNvSpPr txBox="1">
            <a:spLocks noChangeArrowheads="1"/>
          </p:cNvSpPr>
          <p:nvPr/>
        </p:nvSpPr>
        <p:spPr bwMode="auto">
          <a:xfrm>
            <a:off x="7340601" y="3176589"/>
            <a:ext cx="3128962" cy="338137"/>
          </a:xfrm>
          <a:prstGeom prst="rect">
            <a:avLst/>
          </a:prstGeom>
          <a:solidFill>
            <a:schemeClr val="bg1">
              <a:lumMod val="95000"/>
            </a:schemeClr>
          </a:solidFill>
          <a:ln w="9525">
            <a:noFill/>
            <a:miter lim="800000"/>
            <a:headEnd/>
            <a:tailEnd/>
          </a:ln>
        </p:spPr>
        <p:txBody>
          <a:bodyPr>
            <a:spAutoFit/>
          </a:bodyPr>
          <a:lstStyle/>
          <a:p>
            <a:pPr eaLnBrk="1" hangingPunct="1">
              <a:defRPr/>
            </a:pPr>
            <a:r>
              <a:rPr lang="en-US" sz="1600" dirty="0">
                <a:latin typeface="+mj-lt"/>
                <a:cs typeface="Arial" charset="0"/>
              </a:rPr>
              <a:t>Home and leisure</a:t>
            </a:r>
          </a:p>
        </p:txBody>
      </p:sp>
      <p:sp>
        <p:nvSpPr>
          <p:cNvPr id="102" name="Text Box 37"/>
          <p:cNvSpPr txBox="1">
            <a:spLocks noChangeArrowheads="1"/>
          </p:cNvSpPr>
          <p:nvPr/>
        </p:nvSpPr>
        <p:spPr bwMode="auto">
          <a:xfrm>
            <a:off x="7327901" y="3778250"/>
            <a:ext cx="3143250" cy="338138"/>
          </a:xfrm>
          <a:prstGeom prst="rect">
            <a:avLst/>
          </a:prstGeom>
          <a:solidFill>
            <a:schemeClr val="bg1">
              <a:lumMod val="95000"/>
            </a:schemeClr>
          </a:solidFill>
          <a:ln w="9525">
            <a:noFill/>
            <a:miter lim="800000"/>
            <a:headEnd/>
            <a:tailEnd/>
          </a:ln>
        </p:spPr>
        <p:txBody>
          <a:bodyPr>
            <a:spAutoFit/>
          </a:bodyPr>
          <a:lstStyle/>
          <a:p>
            <a:pPr eaLnBrk="1" hangingPunct="1">
              <a:defRPr/>
            </a:pPr>
            <a:r>
              <a:rPr lang="en-US" sz="1600" dirty="0">
                <a:latin typeface="+mj-lt"/>
                <a:cs typeface="Arial" charset="0"/>
              </a:rPr>
              <a:t>Manufacturing and industry</a:t>
            </a:r>
          </a:p>
        </p:txBody>
      </p:sp>
      <p:sp>
        <p:nvSpPr>
          <p:cNvPr id="103" name="Text Box 38"/>
          <p:cNvSpPr txBox="1">
            <a:spLocks noChangeArrowheads="1"/>
          </p:cNvSpPr>
          <p:nvPr/>
        </p:nvSpPr>
        <p:spPr bwMode="auto">
          <a:xfrm>
            <a:off x="7327901" y="1974850"/>
            <a:ext cx="3143250" cy="338138"/>
          </a:xfrm>
          <a:prstGeom prst="rect">
            <a:avLst/>
          </a:prstGeom>
          <a:solidFill>
            <a:schemeClr val="bg1">
              <a:lumMod val="95000"/>
            </a:schemeClr>
          </a:solidFill>
          <a:ln w="9525">
            <a:noFill/>
            <a:miter lim="800000"/>
            <a:headEnd/>
            <a:tailEnd/>
          </a:ln>
        </p:spPr>
        <p:txBody>
          <a:bodyPr>
            <a:spAutoFit/>
          </a:bodyPr>
          <a:lstStyle/>
          <a:p>
            <a:pPr>
              <a:defRPr/>
            </a:pPr>
            <a:r>
              <a:rPr lang="en-US" sz="1600" dirty="0">
                <a:latin typeface="+mj-lt"/>
                <a:cs typeface="Arial" charset="0"/>
              </a:rPr>
              <a:t>Consumer and office</a:t>
            </a:r>
          </a:p>
        </p:txBody>
      </p:sp>
      <p:sp>
        <p:nvSpPr>
          <p:cNvPr id="104" name="Text Box 39"/>
          <p:cNvSpPr txBox="1">
            <a:spLocks noChangeArrowheads="1"/>
          </p:cNvSpPr>
          <p:nvPr/>
        </p:nvSpPr>
        <p:spPr bwMode="auto">
          <a:xfrm>
            <a:off x="7327901" y="4979989"/>
            <a:ext cx="3143250" cy="338137"/>
          </a:xfrm>
          <a:prstGeom prst="rect">
            <a:avLst/>
          </a:prstGeom>
          <a:solidFill>
            <a:schemeClr val="bg1">
              <a:lumMod val="95000"/>
            </a:schemeClr>
          </a:solidFill>
          <a:ln w="9525">
            <a:noFill/>
            <a:miter lim="800000"/>
            <a:headEnd/>
            <a:tailEnd/>
          </a:ln>
        </p:spPr>
        <p:txBody>
          <a:bodyPr>
            <a:spAutoFit/>
          </a:bodyPr>
          <a:lstStyle/>
          <a:p>
            <a:pPr eaLnBrk="1" hangingPunct="1">
              <a:defRPr/>
            </a:pPr>
            <a:r>
              <a:rPr lang="en-US" sz="1600" dirty="0">
                <a:latin typeface="+mj-lt"/>
                <a:cs typeface="Arial" charset="0"/>
              </a:rPr>
              <a:t>Safety and security</a:t>
            </a:r>
          </a:p>
        </p:txBody>
      </p:sp>
      <p:grpSp>
        <p:nvGrpSpPr>
          <p:cNvPr id="100400" name="Gruppieren 101"/>
          <p:cNvGrpSpPr>
            <a:grpSpLocks/>
          </p:cNvGrpSpPr>
          <p:nvPr/>
        </p:nvGrpSpPr>
        <p:grpSpPr bwMode="auto">
          <a:xfrm>
            <a:off x="4191001" y="1624014"/>
            <a:ext cx="3054350" cy="3686175"/>
            <a:chOff x="4074319" y="1626392"/>
            <a:chExt cx="3300413" cy="3724276"/>
          </a:xfrm>
        </p:grpSpPr>
        <p:sp>
          <p:nvSpPr>
            <p:cNvPr id="100411" name="Line 79"/>
            <p:cNvSpPr>
              <a:spLocks noChangeShapeType="1"/>
            </p:cNvSpPr>
            <p:nvPr/>
          </p:nvSpPr>
          <p:spPr bwMode="auto">
            <a:xfrm flipV="1">
              <a:off x="4081463" y="4626767"/>
              <a:ext cx="3278981" cy="716757"/>
            </a:xfrm>
            <a:prstGeom prst="line">
              <a:avLst/>
            </a:prstGeom>
            <a:noFill/>
            <a:ln w="12700">
              <a:solidFill>
                <a:srgbClr val="F99107"/>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12" name="Line 80"/>
            <p:cNvSpPr>
              <a:spLocks noChangeShapeType="1"/>
            </p:cNvSpPr>
            <p:nvPr/>
          </p:nvSpPr>
          <p:spPr bwMode="auto">
            <a:xfrm flipV="1">
              <a:off x="4074320" y="1626392"/>
              <a:ext cx="3300412" cy="3724276"/>
            </a:xfrm>
            <a:prstGeom prst="line">
              <a:avLst/>
            </a:prstGeom>
            <a:noFill/>
            <a:ln w="12700">
              <a:solidFill>
                <a:srgbClr val="F99107"/>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13" name="Line 81"/>
            <p:cNvSpPr>
              <a:spLocks noChangeShapeType="1"/>
            </p:cNvSpPr>
            <p:nvPr/>
          </p:nvSpPr>
          <p:spPr bwMode="auto">
            <a:xfrm flipV="1">
              <a:off x="4074319" y="2883694"/>
              <a:ext cx="3290887" cy="2464594"/>
            </a:xfrm>
            <a:prstGeom prst="line">
              <a:avLst/>
            </a:prstGeom>
            <a:noFill/>
            <a:ln w="12700">
              <a:solidFill>
                <a:srgbClr val="F99107"/>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14" name="Line 82"/>
            <p:cNvSpPr>
              <a:spLocks noChangeShapeType="1"/>
            </p:cNvSpPr>
            <p:nvPr/>
          </p:nvSpPr>
          <p:spPr bwMode="auto">
            <a:xfrm flipV="1">
              <a:off x="4079081" y="3464718"/>
              <a:ext cx="3286125" cy="1881188"/>
            </a:xfrm>
            <a:prstGeom prst="line">
              <a:avLst/>
            </a:prstGeom>
            <a:noFill/>
            <a:ln w="12700">
              <a:solidFill>
                <a:srgbClr val="F99107"/>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15" name="Line 83"/>
            <p:cNvSpPr>
              <a:spLocks noChangeShapeType="1"/>
            </p:cNvSpPr>
            <p:nvPr/>
          </p:nvSpPr>
          <p:spPr bwMode="auto">
            <a:xfrm flipV="1">
              <a:off x="4076700" y="4021929"/>
              <a:ext cx="3288506" cy="1323976"/>
            </a:xfrm>
            <a:prstGeom prst="line">
              <a:avLst/>
            </a:prstGeom>
            <a:noFill/>
            <a:ln w="12700">
              <a:solidFill>
                <a:srgbClr val="F99107"/>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16" name="Line 84"/>
            <p:cNvSpPr>
              <a:spLocks noChangeShapeType="1"/>
            </p:cNvSpPr>
            <p:nvPr/>
          </p:nvSpPr>
          <p:spPr bwMode="auto">
            <a:xfrm flipV="1">
              <a:off x="4081464" y="5267323"/>
              <a:ext cx="3276600" cy="76201"/>
            </a:xfrm>
            <a:prstGeom prst="line">
              <a:avLst/>
            </a:prstGeom>
            <a:noFill/>
            <a:ln w="12700">
              <a:solidFill>
                <a:srgbClr val="F99107"/>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grpSp>
      <p:grpSp>
        <p:nvGrpSpPr>
          <p:cNvPr id="100401" name="Gruppieren 102"/>
          <p:cNvGrpSpPr>
            <a:grpSpLocks/>
          </p:cNvGrpSpPr>
          <p:nvPr/>
        </p:nvGrpSpPr>
        <p:grpSpPr bwMode="auto">
          <a:xfrm>
            <a:off x="4191001" y="1520825"/>
            <a:ext cx="3054350" cy="4268788"/>
            <a:chOff x="4074319" y="1521617"/>
            <a:chExt cx="3300412" cy="4312445"/>
          </a:xfrm>
        </p:grpSpPr>
        <p:sp>
          <p:nvSpPr>
            <p:cNvPr id="100405" name="Line 86"/>
            <p:cNvSpPr>
              <a:spLocks noChangeShapeType="1"/>
            </p:cNvSpPr>
            <p:nvPr/>
          </p:nvSpPr>
          <p:spPr bwMode="auto">
            <a:xfrm flipV="1">
              <a:off x="4079081" y="4076699"/>
              <a:ext cx="3288507" cy="1754982"/>
            </a:xfrm>
            <a:prstGeom prst="line">
              <a:avLst/>
            </a:prstGeom>
            <a:noFill/>
            <a:ln w="12700">
              <a:solidFill>
                <a:srgbClr val="C0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06" name="Line 87"/>
            <p:cNvSpPr>
              <a:spLocks noChangeShapeType="1"/>
            </p:cNvSpPr>
            <p:nvPr/>
          </p:nvSpPr>
          <p:spPr bwMode="auto">
            <a:xfrm flipV="1">
              <a:off x="4076701" y="1521617"/>
              <a:ext cx="3298030" cy="4305301"/>
            </a:xfrm>
            <a:prstGeom prst="line">
              <a:avLst/>
            </a:prstGeom>
            <a:noFill/>
            <a:ln w="12700">
              <a:solidFill>
                <a:srgbClr val="C0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07" name="Line 88"/>
            <p:cNvSpPr>
              <a:spLocks noChangeShapeType="1"/>
            </p:cNvSpPr>
            <p:nvPr/>
          </p:nvSpPr>
          <p:spPr bwMode="auto">
            <a:xfrm flipV="1">
              <a:off x="4074319" y="2235993"/>
              <a:ext cx="3286125" cy="3598069"/>
            </a:xfrm>
            <a:prstGeom prst="line">
              <a:avLst/>
            </a:prstGeom>
            <a:noFill/>
            <a:ln w="12700">
              <a:solidFill>
                <a:srgbClr val="C0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08" name="Line 89"/>
            <p:cNvSpPr>
              <a:spLocks noChangeShapeType="1"/>
            </p:cNvSpPr>
            <p:nvPr/>
          </p:nvSpPr>
          <p:spPr bwMode="auto">
            <a:xfrm flipV="1">
              <a:off x="4076700" y="2919411"/>
              <a:ext cx="3286125" cy="2912269"/>
            </a:xfrm>
            <a:prstGeom prst="line">
              <a:avLst/>
            </a:prstGeom>
            <a:noFill/>
            <a:ln w="12700">
              <a:solidFill>
                <a:srgbClr val="C0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09" name="Line 90"/>
            <p:cNvSpPr>
              <a:spLocks noChangeShapeType="1"/>
            </p:cNvSpPr>
            <p:nvPr/>
          </p:nvSpPr>
          <p:spPr bwMode="auto">
            <a:xfrm flipV="1">
              <a:off x="4074319" y="5310188"/>
              <a:ext cx="3276599" cy="519112"/>
            </a:xfrm>
            <a:prstGeom prst="line">
              <a:avLst/>
            </a:prstGeom>
            <a:noFill/>
            <a:ln w="12700">
              <a:solidFill>
                <a:srgbClr val="C0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sp>
          <p:nvSpPr>
            <p:cNvPr id="100410" name="Line 91"/>
            <p:cNvSpPr>
              <a:spLocks noChangeShapeType="1"/>
            </p:cNvSpPr>
            <p:nvPr/>
          </p:nvSpPr>
          <p:spPr bwMode="auto">
            <a:xfrm flipV="1">
              <a:off x="4079081" y="4667249"/>
              <a:ext cx="3290887" cy="1159670"/>
            </a:xfrm>
            <a:prstGeom prst="line">
              <a:avLst/>
            </a:prstGeom>
            <a:noFill/>
            <a:ln w="12700">
              <a:solidFill>
                <a:srgbClr val="C0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GB"/>
            </a:p>
          </p:txBody>
        </p:sp>
      </p:grpSp>
      <p:cxnSp>
        <p:nvCxnSpPr>
          <p:cNvPr id="100402" name="Gerade Verbindung 23"/>
          <p:cNvCxnSpPr>
            <a:cxnSpLocks noChangeShapeType="1"/>
          </p:cNvCxnSpPr>
          <p:nvPr/>
        </p:nvCxnSpPr>
        <p:spPr bwMode="auto">
          <a:xfrm>
            <a:off x="4421188" y="7938"/>
            <a:ext cx="0" cy="368300"/>
          </a:xfrm>
          <a:prstGeom prst="line">
            <a:avLst/>
          </a:prstGeom>
          <a:noFill/>
          <a:ln w="6350">
            <a:solidFill>
              <a:srgbClr val="FFFFFF">
                <a:alpha val="50195"/>
              </a:srgbClr>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8123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4" y="0"/>
            <a:ext cx="12188952" cy="6857999"/>
          </a:xfrm>
          <a:prstGeom prst="rect">
            <a:avLst/>
          </a:prstGeom>
        </p:spPr>
      </p:pic>
      <p:sp>
        <p:nvSpPr>
          <p:cNvPr id="3" name="TextBox 2"/>
          <p:cNvSpPr txBox="1"/>
          <p:nvPr/>
        </p:nvSpPr>
        <p:spPr>
          <a:xfrm>
            <a:off x="381000" y="3794077"/>
            <a:ext cx="7739418" cy="1769715"/>
          </a:xfrm>
          <a:prstGeom prst="rect">
            <a:avLst/>
          </a:prstGeom>
          <a:noFill/>
        </p:spPr>
        <p:txBody>
          <a:bodyPr wrap="square" lIns="0" tIns="0" rIns="0" bIns="0" rtlCol="0">
            <a:spAutoFit/>
          </a:bodyPr>
          <a:lstStyle/>
          <a:p>
            <a:r>
              <a:rPr lang="en-US" sz="11500" smtClean="0">
                <a:solidFill>
                  <a:schemeClr val="bg1"/>
                </a:solidFill>
                <a:latin typeface="+mj-lt"/>
              </a:rPr>
              <a:t>100,000</a:t>
            </a:r>
          </a:p>
        </p:txBody>
      </p:sp>
      <p:sp>
        <p:nvSpPr>
          <p:cNvPr id="5" name="TextBox 4"/>
          <p:cNvSpPr txBox="1"/>
          <p:nvPr/>
        </p:nvSpPr>
        <p:spPr>
          <a:xfrm>
            <a:off x="558423" y="5363568"/>
            <a:ext cx="3085531" cy="923330"/>
          </a:xfrm>
          <a:prstGeom prst="rect">
            <a:avLst/>
          </a:prstGeom>
          <a:noFill/>
        </p:spPr>
        <p:txBody>
          <a:bodyPr wrap="square" lIns="0" tIns="0" rIns="0" bIns="0" rtlCol="0">
            <a:spAutoFit/>
          </a:bodyPr>
          <a:lstStyle/>
          <a:p>
            <a:pPr lvl="0"/>
            <a:r>
              <a:rPr lang="en-US" sz="4000" smtClean="0">
                <a:solidFill>
                  <a:schemeClr val="bg1"/>
                </a:solidFill>
                <a:latin typeface="3M Circular TT Bold"/>
              </a:rPr>
              <a:t>patents</a:t>
            </a:r>
            <a:endParaRPr lang="en-US" sz="3600">
              <a:solidFill>
                <a:schemeClr val="bg1"/>
              </a:solidFill>
              <a:latin typeface="3M Circular TT Bold"/>
            </a:endParaRPr>
          </a:p>
          <a:p>
            <a:endParaRPr lang="en-US" sz="2000" dirty="0" err="1" smtClean="0">
              <a:solidFill>
                <a:schemeClr val="bg1"/>
              </a:solidFill>
            </a:endParaRPr>
          </a:p>
        </p:txBody>
      </p:sp>
    </p:spTree>
    <p:extLst>
      <p:ext uri="{BB962C8B-B14F-4D97-AF65-F5344CB8AC3E}">
        <p14:creationId xmlns:p14="http://schemas.microsoft.com/office/powerpoint/2010/main" val="127104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1"/>
            <a:ext cx="12188952" cy="6858000"/>
          </a:xfrm>
          <a:prstGeom prst="rect">
            <a:avLst/>
          </a:prstGeom>
        </p:spPr>
      </p:pic>
      <p:sp>
        <p:nvSpPr>
          <p:cNvPr id="3" name="Title 2"/>
          <p:cNvSpPr>
            <a:spLocks noGrp="1"/>
          </p:cNvSpPr>
          <p:nvPr>
            <p:ph type="title"/>
          </p:nvPr>
        </p:nvSpPr>
        <p:spPr>
          <a:xfrm>
            <a:off x="379412" y="381000"/>
            <a:ext cx="4145891" cy="2933700"/>
          </a:xfrm>
        </p:spPr>
        <p:txBody>
          <a:bodyPr/>
          <a:lstStyle/>
          <a:p>
            <a:r>
              <a:rPr lang="en-US" sz="4000" dirty="0" smtClean="0">
                <a:solidFill>
                  <a:schemeClr val="bg1"/>
                </a:solidFill>
              </a:rPr>
              <a:t>15 percent culture: </a:t>
            </a:r>
            <a:r>
              <a:rPr lang="en-US" sz="4000" smtClean="0">
                <a:solidFill>
                  <a:schemeClr val="bg1"/>
                </a:solidFill>
              </a:rPr>
              <a:t>creativity </a:t>
            </a:r>
            <a:br>
              <a:rPr lang="en-US" sz="4000" smtClean="0">
                <a:solidFill>
                  <a:schemeClr val="bg1"/>
                </a:solidFill>
              </a:rPr>
            </a:br>
            <a:r>
              <a:rPr lang="en-US" sz="4000" smtClean="0">
                <a:solidFill>
                  <a:schemeClr val="bg1"/>
                </a:solidFill>
              </a:rPr>
              <a:t>needs </a:t>
            </a:r>
            <a:r>
              <a:rPr lang="en-US" sz="4000" dirty="0" smtClean="0">
                <a:solidFill>
                  <a:schemeClr val="bg1"/>
                </a:solidFill>
              </a:rPr>
              <a:t>freedom.</a:t>
            </a:r>
            <a:endParaRPr lang="en-US" sz="4000" dirty="0">
              <a:solidFill>
                <a:schemeClr val="bg1"/>
              </a:solidFill>
            </a:endParaRPr>
          </a:p>
        </p:txBody>
      </p:sp>
      <p:sp>
        <p:nvSpPr>
          <p:cNvPr id="4" name="TextBox 3"/>
          <p:cNvSpPr txBox="1"/>
          <p:nvPr/>
        </p:nvSpPr>
        <p:spPr>
          <a:xfrm>
            <a:off x="379412" y="2838451"/>
            <a:ext cx="3511105" cy="3323987"/>
          </a:xfrm>
          <a:prstGeom prst="rect">
            <a:avLst/>
          </a:prstGeom>
          <a:noFill/>
        </p:spPr>
        <p:txBody>
          <a:bodyPr wrap="square" lIns="0" tIns="0" rIns="0" bIns="0" rtlCol="0">
            <a:spAutoFit/>
          </a:bodyPr>
          <a:lstStyle/>
          <a:p>
            <a:r>
              <a:rPr lang="en-US" sz="2400" i="1" dirty="0" smtClean="0">
                <a:solidFill>
                  <a:schemeClr val="bg1"/>
                </a:solidFill>
              </a:rPr>
              <a:t>Since 1948, 3Mers have been encouraged to use 3M </a:t>
            </a:r>
            <a:r>
              <a:rPr lang="en-US" sz="2400" i="1" dirty="0">
                <a:solidFill>
                  <a:schemeClr val="bg1"/>
                </a:solidFill>
              </a:rPr>
              <a:t>resources, to build up a unique team and to follow their own insights in pursuit </a:t>
            </a:r>
            <a:r>
              <a:rPr lang="en-US" sz="2400" i="1">
                <a:solidFill>
                  <a:schemeClr val="bg1"/>
                </a:solidFill>
              </a:rPr>
              <a:t>of </a:t>
            </a:r>
            <a:r>
              <a:rPr lang="en-US" sz="2400" i="1" smtClean="0">
                <a:solidFill>
                  <a:schemeClr val="bg1"/>
                </a:solidFill>
              </a:rPr>
              <a:t>problem-solving – and </a:t>
            </a:r>
            <a:r>
              <a:rPr lang="en-US" sz="2400" i="1" dirty="0">
                <a:solidFill>
                  <a:schemeClr val="bg1"/>
                </a:solidFill>
              </a:rPr>
              <a:t>to </a:t>
            </a:r>
            <a:r>
              <a:rPr lang="en-US" sz="2400" i="1">
                <a:solidFill>
                  <a:schemeClr val="bg1"/>
                </a:solidFill>
              </a:rPr>
              <a:t>spend </a:t>
            </a:r>
            <a:r>
              <a:rPr lang="en-US" sz="2400" i="1" smtClean="0">
                <a:solidFill>
                  <a:schemeClr val="bg1"/>
                </a:solidFill>
              </a:rPr>
              <a:t/>
            </a:r>
            <a:br>
              <a:rPr lang="en-US" sz="2400" i="1" smtClean="0">
                <a:solidFill>
                  <a:schemeClr val="bg1"/>
                </a:solidFill>
              </a:rPr>
            </a:br>
            <a:r>
              <a:rPr lang="en-US" sz="2400" i="1" smtClean="0">
                <a:solidFill>
                  <a:schemeClr val="bg1"/>
                </a:solidFill>
              </a:rPr>
              <a:t>15 </a:t>
            </a:r>
            <a:r>
              <a:rPr lang="en-US" sz="2400" i="1" dirty="0">
                <a:solidFill>
                  <a:schemeClr val="bg1"/>
                </a:solidFill>
              </a:rPr>
              <a:t>percent of their working time to do it. </a:t>
            </a:r>
            <a:endParaRPr lang="en-US" sz="2400" i="1" dirty="0" smtClean="0">
              <a:solidFill>
                <a:schemeClr val="bg1"/>
              </a:solidFill>
            </a:endParaRPr>
          </a:p>
        </p:txBody>
      </p:sp>
    </p:spTree>
    <p:extLst>
      <p:ext uri="{BB962C8B-B14F-4D97-AF65-F5344CB8AC3E}">
        <p14:creationId xmlns:p14="http://schemas.microsoft.com/office/powerpoint/2010/main" val="331501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50209_3M_PPTTemplate_v7">
  <a:themeElements>
    <a:clrScheme name="TRIFECTA 06 LtBlue_Blue_DkBlue">
      <a:dk1>
        <a:sysClr val="windowText" lastClr="000000"/>
      </a:dk1>
      <a:lt1>
        <a:srgbClr val="FFFFFF"/>
      </a:lt1>
      <a:dk2>
        <a:srgbClr val="A8A8A8"/>
      </a:dk2>
      <a:lt2>
        <a:srgbClr val="595959"/>
      </a:lt2>
      <a:accent1>
        <a:srgbClr val="00C8E6"/>
      </a:accent1>
      <a:accent2>
        <a:srgbClr val="003CE6"/>
      </a:accent2>
      <a:accent3>
        <a:srgbClr val="1E1E96"/>
      </a:accent3>
      <a:accent4>
        <a:srgbClr val="008423"/>
      </a:accent4>
      <a:accent5>
        <a:srgbClr val="D2D2D2"/>
      </a:accent5>
      <a:accent6>
        <a:srgbClr val="FF0000"/>
      </a:accent6>
      <a:hlink>
        <a:srgbClr val="0563C1"/>
      </a:hlink>
      <a:folHlink>
        <a:srgbClr val="1E4E79"/>
      </a:folHlink>
    </a:clrScheme>
    <a:fontScheme name="3M Fonts TTF">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lIns="180000" tIns="180000" rIns="180000" bIns="180000" rtlCol="0" anchor="t"/>
      <a:lstStyle>
        <a:defPP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TEMPLATE_3-13.potx" id="{A2AEBF34-B473-44E7-B9ED-EBF9A88E27BE}" vid="{84F3A1A9-D751-4D60-A610-C601F692BAB0}"/>
    </a:ext>
  </a:extLst>
</a:theme>
</file>

<file path=ppt/theme/theme2.xml><?xml version="1.0" encoding="utf-8"?>
<a:theme xmlns:a="http://schemas.openxmlformats.org/drawingml/2006/main" name="Office Theme">
  <a:themeElements>
    <a:clrScheme name="3M Colours">
      <a:dk1>
        <a:sysClr val="windowText" lastClr="000000"/>
      </a:dk1>
      <a:lt1>
        <a:sysClr val="window" lastClr="FFFFFF"/>
      </a:lt1>
      <a:dk2>
        <a:srgbClr val="595959"/>
      </a:dk2>
      <a:lt2>
        <a:srgbClr val="D2D2D2"/>
      </a:lt2>
      <a:accent1>
        <a:srgbClr val="FF0000"/>
      </a:accent1>
      <a:accent2>
        <a:srgbClr val="F5821E"/>
      </a:accent2>
      <a:accent3>
        <a:srgbClr val="FAAA19"/>
      </a:accent3>
      <a:accent4>
        <a:srgbClr val="FF0000"/>
      </a:accent4>
      <a:accent5>
        <a:srgbClr val="F5821E"/>
      </a:accent5>
      <a:accent6>
        <a:srgbClr val="FAAA19"/>
      </a:accent6>
      <a:hlink>
        <a:srgbClr val="000000"/>
      </a:hlink>
      <a:folHlink>
        <a:srgbClr val="000000"/>
      </a:folHlink>
    </a:clrScheme>
    <a:fontScheme name="3M">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3M Colours">
      <a:dk1>
        <a:sysClr val="windowText" lastClr="000000"/>
      </a:dk1>
      <a:lt1>
        <a:sysClr val="window" lastClr="FFFFFF"/>
      </a:lt1>
      <a:dk2>
        <a:srgbClr val="595959"/>
      </a:dk2>
      <a:lt2>
        <a:srgbClr val="D2D2D2"/>
      </a:lt2>
      <a:accent1>
        <a:srgbClr val="FF0000"/>
      </a:accent1>
      <a:accent2>
        <a:srgbClr val="F5821E"/>
      </a:accent2>
      <a:accent3>
        <a:srgbClr val="FAAA19"/>
      </a:accent3>
      <a:accent4>
        <a:srgbClr val="FF0000"/>
      </a:accent4>
      <a:accent5>
        <a:srgbClr val="F5821E"/>
      </a:accent5>
      <a:accent6>
        <a:srgbClr val="FAAA19"/>
      </a:accent6>
      <a:hlink>
        <a:srgbClr val="000000"/>
      </a:hlink>
      <a:folHlink>
        <a:srgbClr val="000000"/>
      </a:folHlink>
    </a:clrScheme>
    <a:fontScheme name="3M">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1089</Words>
  <Application>Microsoft Office PowerPoint</Application>
  <PresentationFormat>Widescreen</PresentationFormat>
  <Paragraphs>265</Paragraphs>
  <Slides>15</Slides>
  <Notes>15</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ＭＳ Ｐゴシック</vt:lpstr>
      <vt:lpstr>3M Circular TT Bold</vt:lpstr>
      <vt:lpstr>3M Circular TT Book</vt:lpstr>
      <vt:lpstr>Arial</vt:lpstr>
      <vt:lpstr>Times New Roman</vt:lpstr>
      <vt:lpstr>150209_3M_PPTTemplate_v7</vt:lpstr>
      <vt:lpstr>Accelerate Energy Productivity 2030</vt:lpstr>
      <vt:lpstr>3M facts</vt:lpstr>
      <vt:lpstr>PowerPoint Presentation</vt:lpstr>
      <vt:lpstr>PowerPoint Presentation</vt:lpstr>
      <vt:lpstr>PowerPoint Presentation</vt:lpstr>
      <vt:lpstr>46 core technology platforms </vt:lpstr>
      <vt:lpstr>3M technology platforms and market diversity</vt:lpstr>
      <vt:lpstr>PowerPoint Presentation</vt:lpstr>
      <vt:lpstr>15 percent culture: creativity  needs freedom.</vt:lpstr>
      <vt:lpstr>Our  Every Life  Ambition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Trifecta 1.0</dc:title>
  <dc:creator/>
  <dc:description>brand.3M.com</dc:description>
  <cp:lastModifiedBy/>
  <cp:revision>1</cp:revision>
  <dcterms:created xsi:type="dcterms:W3CDTF">2015-02-10T20:12:44Z</dcterms:created>
  <dcterms:modified xsi:type="dcterms:W3CDTF">2015-07-22T14:07:12Z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1958178</vt:lpwstr>
  </property>
  <property fmtid="{D5CDD505-2E9C-101B-9397-08002B2CF9AE}" pid="3" name="NXPowerLiteSettings">
    <vt:lpwstr>A74006B004C800</vt:lpwstr>
  </property>
  <property fmtid="{D5CDD505-2E9C-101B-9397-08002B2CF9AE}" pid="4" name="NXPowerLiteVersion">
    <vt:lpwstr>D6.0.7</vt:lpwstr>
  </property>
</Properties>
</file>