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268" r:id="rId3"/>
    <p:sldId id="286" r:id="rId4"/>
    <p:sldId id="290" r:id="rId5"/>
    <p:sldId id="293" r:id="rId6"/>
    <p:sldId id="287" r:id="rId7"/>
    <p:sldId id="292" r:id="rId8"/>
    <p:sldId id="294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6" autoAdjust="0"/>
  </p:normalViewPr>
  <p:slideViewPr>
    <p:cSldViewPr>
      <p:cViewPr varScale="1">
        <p:scale>
          <a:sx n="66" d="100"/>
          <a:sy n="66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63696-A934-4E39-B52C-3B64F90EA98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B3569-2F1D-4D87-8747-B73ABEBD4B51}">
      <dgm:prSet custT="1"/>
      <dgm:spPr/>
      <dgm:t>
        <a:bodyPr/>
        <a:lstStyle/>
        <a:p>
          <a:r>
            <a:rPr lang="en-US" sz="1600" dirty="0" smtClean="0"/>
            <a:t>Nov 2014 Washington, D.C.</a:t>
          </a:r>
        </a:p>
      </dgm:t>
    </dgm:pt>
    <dgm:pt modelId="{360807D1-1C8A-413F-A58B-A0CC0B9560D1}" type="parTrans" cxnId="{8C682CEF-23BD-4EB7-8E85-62482A2209B2}">
      <dgm:prSet/>
      <dgm:spPr/>
      <dgm:t>
        <a:bodyPr/>
        <a:lstStyle/>
        <a:p>
          <a:endParaRPr lang="en-US"/>
        </a:p>
      </dgm:t>
    </dgm:pt>
    <dgm:pt modelId="{D328378F-7D67-4A7A-9B1E-60D6B0CFBD51}" type="sibTrans" cxnId="{8C682CEF-23BD-4EB7-8E85-62482A2209B2}">
      <dgm:prSet/>
      <dgm:spPr/>
      <dgm:t>
        <a:bodyPr/>
        <a:lstStyle/>
        <a:p>
          <a:endParaRPr lang="en-US"/>
        </a:p>
      </dgm:t>
    </dgm:pt>
    <dgm:pt modelId="{93A5C9E9-D233-4A5E-8835-41D313488730}">
      <dgm:prSet custT="1"/>
      <dgm:spPr/>
      <dgm:t>
        <a:bodyPr/>
        <a:lstStyle/>
        <a:p>
          <a:r>
            <a:rPr lang="en-US" sz="1400" dirty="0" smtClean="0"/>
            <a:t>Roundtable Launch Event</a:t>
          </a:r>
        </a:p>
      </dgm:t>
    </dgm:pt>
    <dgm:pt modelId="{83E41908-7C9C-44BD-A776-E18E586DA612}" type="parTrans" cxnId="{CC3B79F1-7364-428F-B431-954E0F6164F4}">
      <dgm:prSet/>
      <dgm:spPr/>
      <dgm:t>
        <a:bodyPr/>
        <a:lstStyle/>
        <a:p>
          <a:endParaRPr lang="en-US"/>
        </a:p>
      </dgm:t>
    </dgm:pt>
    <dgm:pt modelId="{F663CD0E-F251-4CE8-97B1-589CF2A150B5}" type="sibTrans" cxnId="{CC3B79F1-7364-428F-B431-954E0F6164F4}">
      <dgm:prSet/>
      <dgm:spPr/>
      <dgm:t>
        <a:bodyPr/>
        <a:lstStyle/>
        <a:p>
          <a:endParaRPr lang="en-US"/>
        </a:p>
      </dgm:t>
    </dgm:pt>
    <dgm:pt modelId="{25B40671-602F-4179-ADBA-ACD36986A50A}">
      <dgm:prSet custT="1"/>
      <dgm:spPr/>
      <dgm:t>
        <a:bodyPr/>
        <a:lstStyle/>
        <a:p>
          <a:r>
            <a:rPr lang="en-US" sz="1600" dirty="0" smtClean="0"/>
            <a:t>Feb. 4, 2015    Raleigh,  NC</a:t>
          </a:r>
        </a:p>
      </dgm:t>
    </dgm:pt>
    <dgm:pt modelId="{E11BAA5F-49D7-4026-9979-97FD78151CE0}" type="parTrans" cxnId="{9D569D69-1ED8-4222-B2A0-88BC60F1EF61}">
      <dgm:prSet/>
      <dgm:spPr/>
      <dgm:t>
        <a:bodyPr/>
        <a:lstStyle/>
        <a:p>
          <a:endParaRPr lang="en-US"/>
        </a:p>
      </dgm:t>
    </dgm:pt>
    <dgm:pt modelId="{7FCDA753-5468-4F4C-8381-D4B60E14B223}" type="sibTrans" cxnId="{9D569D69-1ED8-4222-B2A0-88BC60F1EF61}">
      <dgm:prSet/>
      <dgm:spPr/>
      <dgm:t>
        <a:bodyPr/>
        <a:lstStyle/>
        <a:p>
          <a:endParaRPr lang="en-US"/>
        </a:p>
      </dgm:t>
    </dgm:pt>
    <dgm:pt modelId="{BAD6EB8F-3F9A-4B4F-9750-E84C7744CE9C}">
      <dgm:prSet custT="1"/>
      <dgm:spPr/>
      <dgm:t>
        <a:bodyPr/>
        <a:lstStyle/>
        <a:p>
          <a:r>
            <a:rPr lang="en-US" sz="1400" dirty="0" smtClean="0"/>
            <a:t>Buildings and Transportation</a:t>
          </a:r>
        </a:p>
      </dgm:t>
    </dgm:pt>
    <dgm:pt modelId="{96EC2554-2C89-4CF7-A297-5A95D5C71ED1}" type="parTrans" cxnId="{0DEE5655-2DEC-4F93-AAB4-CB8EE49C9C77}">
      <dgm:prSet/>
      <dgm:spPr/>
      <dgm:t>
        <a:bodyPr/>
        <a:lstStyle/>
        <a:p>
          <a:endParaRPr lang="en-US"/>
        </a:p>
      </dgm:t>
    </dgm:pt>
    <dgm:pt modelId="{A3C74616-1D13-4D13-ABD1-934235138013}" type="sibTrans" cxnId="{0DEE5655-2DEC-4F93-AAB4-CB8EE49C9C77}">
      <dgm:prSet/>
      <dgm:spPr/>
      <dgm:t>
        <a:bodyPr/>
        <a:lstStyle/>
        <a:p>
          <a:endParaRPr lang="en-US"/>
        </a:p>
      </dgm:t>
    </dgm:pt>
    <dgm:pt modelId="{DD0BC473-2F6F-4070-8048-A460138AE0BE}">
      <dgm:prSet phldrT="[Text]" custT="1"/>
      <dgm:spPr/>
      <dgm:t>
        <a:bodyPr/>
        <a:lstStyle/>
        <a:p>
          <a:r>
            <a:rPr lang="en-US" sz="1600" dirty="0" smtClean="0"/>
            <a:t>April 14, 2015    Seattle, WA</a:t>
          </a:r>
        </a:p>
      </dgm:t>
    </dgm:pt>
    <dgm:pt modelId="{8DB566B1-87A7-458E-9C7A-4BAD9DCCDB89}" type="parTrans" cxnId="{179C5196-681A-4CDF-A69A-4B8B457BC27C}">
      <dgm:prSet/>
      <dgm:spPr/>
      <dgm:t>
        <a:bodyPr/>
        <a:lstStyle/>
        <a:p>
          <a:endParaRPr lang="en-US"/>
        </a:p>
      </dgm:t>
    </dgm:pt>
    <dgm:pt modelId="{7BC5B28A-7D7B-4CF8-BBFC-35A3DB94DEB9}" type="sibTrans" cxnId="{179C5196-681A-4CDF-A69A-4B8B457BC27C}">
      <dgm:prSet/>
      <dgm:spPr/>
      <dgm:t>
        <a:bodyPr/>
        <a:lstStyle/>
        <a:p>
          <a:endParaRPr lang="en-US"/>
        </a:p>
      </dgm:t>
    </dgm:pt>
    <dgm:pt modelId="{4504DC83-1540-4EF4-B0ED-185CD614EAFD}">
      <dgm:prSet phldrT="[Text]" custT="1"/>
      <dgm:spPr/>
      <dgm:t>
        <a:bodyPr/>
        <a:lstStyle/>
        <a:p>
          <a:r>
            <a:rPr lang="en-US" sz="1400" dirty="0" smtClean="0"/>
            <a:t>Smart Power</a:t>
          </a:r>
          <a:endParaRPr lang="en-US" sz="1400" dirty="0"/>
        </a:p>
      </dgm:t>
    </dgm:pt>
    <dgm:pt modelId="{D4A9BF74-4466-4075-AFB1-4122C5D7BF5A}" type="parTrans" cxnId="{B599ABB0-2D65-4AD8-87EC-B051F39BB084}">
      <dgm:prSet/>
      <dgm:spPr/>
      <dgm:t>
        <a:bodyPr/>
        <a:lstStyle/>
        <a:p>
          <a:endParaRPr lang="en-US"/>
        </a:p>
      </dgm:t>
    </dgm:pt>
    <dgm:pt modelId="{1A16F002-C12F-4BC1-B35F-A6D3DDA14F32}" type="sibTrans" cxnId="{B599ABB0-2D65-4AD8-87EC-B051F39BB084}">
      <dgm:prSet/>
      <dgm:spPr/>
      <dgm:t>
        <a:bodyPr/>
        <a:lstStyle/>
        <a:p>
          <a:endParaRPr lang="en-US"/>
        </a:p>
      </dgm:t>
    </dgm:pt>
    <dgm:pt modelId="{7BD44EC2-2C17-4C35-BE1C-AA417999B124}">
      <dgm:prSet custT="1"/>
      <dgm:spPr/>
      <dgm:t>
        <a:bodyPr/>
        <a:lstStyle/>
        <a:p>
          <a:r>
            <a:rPr lang="en-US" sz="1600" smtClean="0"/>
            <a:t>July 15, </a:t>
          </a:r>
          <a:r>
            <a:rPr lang="en-US" sz="1600" dirty="0" smtClean="0"/>
            <a:t>2015   St. Paul, MN</a:t>
          </a:r>
        </a:p>
      </dgm:t>
    </dgm:pt>
    <dgm:pt modelId="{F54433CF-FCBC-498B-9066-DECD46EF0DD5}" type="parTrans" cxnId="{678E9F7C-C603-4B1A-A7A1-C3ED1EE34ECE}">
      <dgm:prSet/>
      <dgm:spPr/>
      <dgm:t>
        <a:bodyPr/>
        <a:lstStyle/>
        <a:p>
          <a:endParaRPr lang="en-US"/>
        </a:p>
      </dgm:t>
    </dgm:pt>
    <dgm:pt modelId="{4D7554B5-6F37-4654-94DD-8A7B8AF54744}" type="sibTrans" cxnId="{678E9F7C-C603-4B1A-A7A1-C3ED1EE34ECE}">
      <dgm:prSet/>
      <dgm:spPr/>
      <dgm:t>
        <a:bodyPr/>
        <a:lstStyle/>
        <a:p>
          <a:endParaRPr lang="en-US"/>
        </a:p>
      </dgm:t>
    </dgm:pt>
    <dgm:pt modelId="{85B5FFFE-D48D-45EE-A006-E79AA749F7F3}">
      <dgm:prSet custT="1"/>
      <dgm:spPr/>
      <dgm:t>
        <a:bodyPr/>
        <a:lstStyle/>
        <a:p>
          <a:r>
            <a:rPr lang="en-US" sz="1400" dirty="0" smtClean="0"/>
            <a:t>Manufacturing</a:t>
          </a:r>
        </a:p>
      </dgm:t>
    </dgm:pt>
    <dgm:pt modelId="{C22C8EFD-ADC5-4CCA-A867-D2E4914CEBBB}" type="parTrans" cxnId="{A063ECD2-73CF-48AA-B2E9-177F728A1C28}">
      <dgm:prSet/>
      <dgm:spPr/>
      <dgm:t>
        <a:bodyPr/>
        <a:lstStyle/>
        <a:p>
          <a:endParaRPr lang="en-US"/>
        </a:p>
      </dgm:t>
    </dgm:pt>
    <dgm:pt modelId="{2B502CF2-9F9D-48C0-B6BF-F8939EAEFA86}" type="sibTrans" cxnId="{A063ECD2-73CF-48AA-B2E9-177F728A1C28}">
      <dgm:prSet/>
      <dgm:spPr/>
      <dgm:t>
        <a:bodyPr/>
        <a:lstStyle/>
        <a:p>
          <a:endParaRPr lang="en-US"/>
        </a:p>
      </dgm:t>
    </dgm:pt>
    <dgm:pt modelId="{3281C4E0-4ABB-4531-BA6C-A3B9D814BD94}">
      <dgm:prSet/>
      <dgm:spPr/>
      <dgm:t>
        <a:bodyPr/>
        <a:lstStyle/>
        <a:p>
          <a:endParaRPr lang="en-US"/>
        </a:p>
      </dgm:t>
    </dgm:pt>
    <dgm:pt modelId="{D7C5EEAF-3ED5-4053-B40F-8A5D809EB0F5}" type="parTrans" cxnId="{DA896CAB-E3A8-4035-805C-B76C91B93FB5}">
      <dgm:prSet/>
      <dgm:spPr/>
      <dgm:t>
        <a:bodyPr/>
        <a:lstStyle/>
        <a:p>
          <a:endParaRPr lang="en-US"/>
        </a:p>
      </dgm:t>
    </dgm:pt>
    <dgm:pt modelId="{D315B401-EF0C-417E-9727-9A38C5C5DDB0}" type="sibTrans" cxnId="{DA896CAB-E3A8-4035-805C-B76C91B93FB5}">
      <dgm:prSet/>
      <dgm:spPr/>
      <dgm:t>
        <a:bodyPr/>
        <a:lstStyle/>
        <a:p>
          <a:endParaRPr lang="en-US"/>
        </a:p>
      </dgm:t>
    </dgm:pt>
    <dgm:pt modelId="{AFA0610A-4F8A-4351-B3F8-25BF0F669CEE}">
      <dgm:prSet custT="1"/>
      <dgm:spPr/>
      <dgm:t>
        <a:bodyPr/>
        <a:lstStyle/>
        <a:p>
          <a:r>
            <a:rPr lang="en-US" sz="1600" dirty="0" smtClean="0"/>
            <a:t>Sept. 2015 </a:t>
          </a:r>
          <a:r>
            <a:rPr lang="en-US" sz="1600" b="0" dirty="0" smtClean="0"/>
            <a:t>Washington, D.C.</a:t>
          </a:r>
        </a:p>
      </dgm:t>
    </dgm:pt>
    <dgm:pt modelId="{CD508446-E42B-45F0-99CA-2B7DBE2EF708}" type="parTrans" cxnId="{CC38A5E0-9CBD-4F0C-8E4B-540C27662CC1}">
      <dgm:prSet/>
      <dgm:spPr/>
      <dgm:t>
        <a:bodyPr/>
        <a:lstStyle/>
        <a:p>
          <a:endParaRPr lang="en-US"/>
        </a:p>
      </dgm:t>
    </dgm:pt>
    <dgm:pt modelId="{DDC7B551-3647-4E38-83E7-594DBBE2B2CC}" type="sibTrans" cxnId="{CC38A5E0-9CBD-4F0C-8E4B-540C27662CC1}">
      <dgm:prSet/>
      <dgm:spPr/>
      <dgm:t>
        <a:bodyPr/>
        <a:lstStyle/>
        <a:p>
          <a:endParaRPr lang="en-US"/>
        </a:p>
      </dgm:t>
    </dgm:pt>
    <dgm:pt modelId="{E0D56351-9BD0-4269-9174-DE49D31DB218}">
      <dgm:prSet custT="1"/>
      <dgm:spPr/>
      <dgm:t>
        <a:bodyPr/>
        <a:lstStyle/>
        <a:p>
          <a:r>
            <a:rPr lang="en-US" sz="1400" b="0" dirty="0" smtClean="0"/>
            <a:t>Productivity Summit</a:t>
          </a:r>
        </a:p>
      </dgm:t>
    </dgm:pt>
    <dgm:pt modelId="{76163D1C-F0D3-4459-8C86-026E2AB689F5}" type="parTrans" cxnId="{45F37FD6-46D0-495D-B333-CBA0289DE6DE}">
      <dgm:prSet/>
      <dgm:spPr/>
      <dgm:t>
        <a:bodyPr/>
        <a:lstStyle/>
        <a:p>
          <a:endParaRPr lang="en-US"/>
        </a:p>
      </dgm:t>
    </dgm:pt>
    <dgm:pt modelId="{981D5534-E057-4CDE-9BEE-3A4D4C3ACF0D}" type="sibTrans" cxnId="{45F37FD6-46D0-495D-B333-CBA0289DE6DE}">
      <dgm:prSet/>
      <dgm:spPr/>
      <dgm:t>
        <a:bodyPr/>
        <a:lstStyle/>
        <a:p>
          <a:endParaRPr lang="en-US"/>
        </a:p>
      </dgm:t>
    </dgm:pt>
    <dgm:pt modelId="{4F812DF3-09B2-4180-A306-C1F4D473A5E0}">
      <dgm:prSet custT="1"/>
      <dgm:spPr/>
      <dgm:t>
        <a:bodyPr/>
        <a:lstStyle/>
        <a:p>
          <a:r>
            <a:rPr lang="en-US" sz="1400" b="0" dirty="0" smtClean="0"/>
            <a:t>Roadmap Release</a:t>
          </a:r>
        </a:p>
      </dgm:t>
    </dgm:pt>
    <dgm:pt modelId="{8D8D66DF-3878-4420-9F6D-AA37BD34C5EA}" type="parTrans" cxnId="{5FE6CBFA-BAFA-42E7-A893-EBC16202BED5}">
      <dgm:prSet/>
      <dgm:spPr/>
      <dgm:t>
        <a:bodyPr/>
        <a:lstStyle/>
        <a:p>
          <a:endParaRPr lang="en-US"/>
        </a:p>
      </dgm:t>
    </dgm:pt>
    <dgm:pt modelId="{90DC4D89-D118-4CBE-9F60-4ED7D7BD99B8}" type="sibTrans" cxnId="{5FE6CBFA-BAFA-42E7-A893-EBC16202BED5}">
      <dgm:prSet/>
      <dgm:spPr/>
      <dgm:t>
        <a:bodyPr/>
        <a:lstStyle/>
        <a:p>
          <a:endParaRPr lang="en-US"/>
        </a:p>
      </dgm:t>
    </dgm:pt>
    <dgm:pt modelId="{263A8F3C-4473-4EB5-8015-7380FD6CE959}" type="pres">
      <dgm:prSet presAssocID="{A0763696-A934-4E39-B52C-3B64F90EA98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93796E-83D9-4FF9-BFEF-6E9729AAE732}" type="pres">
      <dgm:prSet presAssocID="{A0763696-A934-4E39-B52C-3B64F90EA98D}" presName="arrow" presStyleLbl="bgShp" presStyleIdx="0" presStyleCnt="1" custLinFactNeighborX="124" custLinFactNeighborY="-677"/>
      <dgm:spPr/>
      <dgm:t>
        <a:bodyPr/>
        <a:lstStyle/>
        <a:p>
          <a:endParaRPr lang="en-US"/>
        </a:p>
      </dgm:t>
    </dgm:pt>
    <dgm:pt modelId="{29E2D6A0-D36C-46F6-8737-332CD33C60E4}" type="pres">
      <dgm:prSet presAssocID="{A0763696-A934-4E39-B52C-3B64F90EA98D}" presName="arrowDiagram5" presStyleCnt="0"/>
      <dgm:spPr/>
    </dgm:pt>
    <dgm:pt modelId="{677E2D7C-0CB7-410D-BE58-FAA164434097}" type="pres">
      <dgm:prSet presAssocID="{025B3569-2F1D-4D87-8747-B73ABEBD4B51}" presName="bullet5a" presStyleLbl="node1" presStyleIdx="0" presStyleCnt="5"/>
      <dgm:spPr/>
      <dgm:t>
        <a:bodyPr/>
        <a:lstStyle/>
        <a:p>
          <a:endParaRPr lang="en-US"/>
        </a:p>
      </dgm:t>
    </dgm:pt>
    <dgm:pt modelId="{17B35BF6-5AC0-4EDD-B47F-18AE03600B15}" type="pres">
      <dgm:prSet presAssocID="{025B3569-2F1D-4D87-8747-B73ABEBD4B51}" presName="textBox5a" presStyleLbl="revTx" presStyleIdx="0" presStyleCnt="5" custScaleX="131300" custLinFactNeighborX="20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5FACD-0ECC-47F7-AC5E-94C408072B33}" type="pres">
      <dgm:prSet presAssocID="{25B40671-602F-4179-ADBA-ACD36986A50A}" presName="bullet5b" presStyleLbl="node1" presStyleIdx="1" presStyleCnt="5"/>
      <dgm:spPr/>
    </dgm:pt>
    <dgm:pt modelId="{622D9A27-061A-4D84-A8D3-6D8D9F94088C}" type="pres">
      <dgm:prSet presAssocID="{25B40671-602F-4179-ADBA-ACD36986A50A}" presName="textBox5b" presStyleLbl="revTx" presStyleIdx="1" presStyleCnt="5" custScaleX="123073" custLinFactNeighborX="14558" custLinFactNeighborY="2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85A13-ACB8-4337-A6BD-468E72816CF8}" type="pres">
      <dgm:prSet presAssocID="{DD0BC473-2F6F-4070-8048-A460138AE0BE}" presName="bullet5c" presStyleLbl="node1" presStyleIdx="2" presStyleCnt="5"/>
      <dgm:spPr/>
    </dgm:pt>
    <dgm:pt modelId="{B78A1218-AFFD-44F4-9D03-979C6D645154}" type="pres">
      <dgm:prSet presAssocID="{DD0BC473-2F6F-4070-8048-A460138AE0B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96635-71A5-4EED-A021-9998FA10490F}" type="pres">
      <dgm:prSet presAssocID="{7BD44EC2-2C17-4C35-BE1C-AA417999B124}" presName="bullet5d" presStyleLbl="node1" presStyleIdx="3" presStyleCnt="5"/>
      <dgm:spPr/>
    </dgm:pt>
    <dgm:pt modelId="{9D67F8D2-1FB0-4C96-B258-0BF89F850925}" type="pres">
      <dgm:prSet presAssocID="{7BD44EC2-2C17-4C35-BE1C-AA417999B12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4A4DC-D067-4001-83F4-C442B789AEAC}" type="pres">
      <dgm:prSet presAssocID="{AFA0610A-4F8A-4351-B3F8-25BF0F669CEE}" presName="bullet5e" presStyleLbl="node1" presStyleIdx="4" presStyleCnt="5"/>
      <dgm:spPr/>
    </dgm:pt>
    <dgm:pt modelId="{6DC78886-0797-4632-8708-080065E65D7C}" type="pres">
      <dgm:prSet presAssocID="{AFA0610A-4F8A-4351-B3F8-25BF0F669CEE}" presName="textBox5e" presStyleLbl="revTx" presStyleIdx="4" presStyleCnt="5" custLinFactNeighborX="-1211" custLinFactNeighborY="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5E2601-64FB-44AD-9A7D-503A0C17A532}" type="presOf" srcId="{4504DC83-1540-4EF4-B0ED-185CD614EAFD}" destId="{B78A1218-AFFD-44F4-9D03-979C6D645154}" srcOrd="0" destOrd="1" presId="urn:microsoft.com/office/officeart/2005/8/layout/arrow2"/>
    <dgm:cxn modelId="{5FE6CBFA-BAFA-42E7-A893-EBC16202BED5}" srcId="{AFA0610A-4F8A-4351-B3F8-25BF0F669CEE}" destId="{4F812DF3-09B2-4180-A306-C1F4D473A5E0}" srcOrd="1" destOrd="0" parTransId="{8D8D66DF-3878-4420-9F6D-AA37BD34C5EA}" sibTransId="{90DC4D89-D118-4CBE-9F60-4ED7D7BD99B8}"/>
    <dgm:cxn modelId="{DA896CAB-E3A8-4035-805C-B76C91B93FB5}" srcId="{A0763696-A934-4E39-B52C-3B64F90EA98D}" destId="{3281C4E0-4ABB-4531-BA6C-A3B9D814BD94}" srcOrd="5" destOrd="0" parTransId="{D7C5EEAF-3ED5-4053-B40F-8A5D809EB0F5}" sibTransId="{D315B401-EF0C-417E-9727-9A38C5C5DDB0}"/>
    <dgm:cxn modelId="{8C682CEF-23BD-4EB7-8E85-62482A2209B2}" srcId="{A0763696-A934-4E39-B52C-3B64F90EA98D}" destId="{025B3569-2F1D-4D87-8747-B73ABEBD4B51}" srcOrd="0" destOrd="0" parTransId="{360807D1-1C8A-413F-A58B-A0CC0B9560D1}" sibTransId="{D328378F-7D67-4A7A-9B1E-60D6B0CFBD51}"/>
    <dgm:cxn modelId="{2F7B5ACA-0DEC-4FB5-AA81-08DEF53948CE}" type="presOf" srcId="{93A5C9E9-D233-4A5E-8835-41D313488730}" destId="{17B35BF6-5AC0-4EDD-B47F-18AE03600B15}" srcOrd="0" destOrd="1" presId="urn:microsoft.com/office/officeart/2005/8/layout/arrow2"/>
    <dgm:cxn modelId="{D6B97EF6-5E71-4F6D-BAA4-44714ED1D04A}" type="presOf" srcId="{7BD44EC2-2C17-4C35-BE1C-AA417999B124}" destId="{9D67F8D2-1FB0-4C96-B258-0BF89F850925}" srcOrd="0" destOrd="0" presId="urn:microsoft.com/office/officeart/2005/8/layout/arrow2"/>
    <dgm:cxn modelId="{F4A263E1-39A7-41CA-9A43-BBA39805DF48}" type="presOf" srcId="{AFA0610A-4F8A-4351-B3F8-25BF0F669CEE}" destId="{6DC78886-0797-4632-8708-080065E65D7C}" srcOrd="0" destOrd="0" presId="urn:microsoft.com/office/officeart/2005/8/layout/arrow2"/>
    <dgm:cxn modelId="{430C3C14-54C2-4E20-B8EB-73F77129D6FF}" type="presOf" srcId="{BAD6EB8F-3F9A-4B4F-9750-E84C7744CE9C}" destId="{622D9A27-061A-4D84-A8D3-6D8D9F94088C}" srcOrd="0" destOrd="1" presId="urn:microsoft.com/office/officeart/2005/8/layout/arrow2"/>
    <dgm:cxn modelId="{A063ECD2-73CF-48AA-B2E9-177F728A1C28}" srcId="{7BD44EC2-2C17-4C35-BE1C-AA417999B124}" destId="{85B5FFFE-D48D-45EE-A006-E79AA749F7F3}" srcOrd="0" destOrd="0" parTransId="{C22C8EFD-ADC5-4CCA-A867-D2E4914CEBBB}" sibTransId="{2B502CF2-9F9D-48C0-B6BF-F8939EAEFA86}"/>
    <dgm:cxn modelId="{4A437FFB-1429-4828-A60F-1AD43DFB85B4}" type="presOf" srcId="{E0D56351-9BD0-4269-9174-DE49D31DB218}" destId="{6DC78886-0797-4632-8708-080065E65D7C}" srcOrd="0" destOrd="1" presId="urn:microsoft.com/office/officeart/2005/8/layout/arrow2"/>
    <dgm:cxn modelId="{CC3B79F1-7364-428F-B431-954E0F6164F4}" srcId="{025B3569-2F1D-4D87-8747-B73ABEBD4B51}" destId="{93A5C9E9-D233-4A5E-8835-41D313488730}" srcOrd="0" destOrd="0" parTransId="{83E41908-7C9C-44BD-A776-E18E586DA612}" sibTransId="{F663CD0E-F251-4CE8-97B1-589CF2A150B5}"/>
    <dgm:cxn modelId="{678E9F7C-C603-4B1A-A7A1-C3ED1EE34ECE}" srcId="{A0763696-A934-4E39-B52C-3B64F90EA98D}" destId="{7BD44EC2-2C17-4C35-BE1C-AA417999B124}" srcOrd="3" destOrd="0" parTransId="{F54433CF-FCBC-498B-9066-DECD46EF0DD5}" sibTransId="{4D7554B5-6F37-4654-94DD-8A7B8AF54744}"/>
    <dgm:cxn modelId="{88088058-DBCC-4319-8EBD-A2511461E67E}" type="presOf" srcId="{DD0BC473-2F6F-4070-8048-A460138AE0BE}" destId="{B78A1218-AFFD-44F4-9D03-979C6D645154}" srcOrd="0" destOrd="0" presId="urn:microsoft.com/office/officeart/2005/8/layout/arrow2"/>
    <dgm:cxn modelId="{333E596A-E277-4D9B-BF1D-31CE96B1952F}" type="presOf" srcId="{025B3569-2F1D-4D87-8747-B73ABEBD4B51}" destId="{17B35BF6-5AC0-4EDD-B47F-18AE03600B15}" srcOrd="0" destOrd="0" presId="urn:microsoft.com/office/officeart/2005/8/layout/arrow2"/>
    <dgm:cxn modelId="{0DEE5655-2DEC-4F93-AAB4-CB8EE49C9C77}" srcId="{25B40671-602F-4179-ADBA-ACD36986A50A}" destId="{BAD6EB8F-3F9A-4B4F-9750-E84C7744CE9C}" srcOrd="0" destOrd="0" parTransId="{96EC2554-2C89-4CF7-A297-5A95D5C71ED1}" sibTransId="{A3C74616-1D13-4D13-ABD1-934235138013}"/>
    <dgm:cxn modelId="{B599ABB0-2D65-4AD8-87EC-B051F39BB084}" srcId="{DD0BC473-2F6F-4070-8048-A460138AE0BE}" destId="{4504DC83-1540-4EF4-B0ED-185CD614EAFD}" srcOrd="0" destOrd="0" parTransId="{D4A9BF74-4466-4075-AFB1-4122C5D7BF5A}" sibTransId="{1A16F002-C12F-4BC1-B35F-A6D3DDA14F32}"/>
    <dgm:cxn modelId="{671A14E8-0528-4EC8-B40E-97C58B6A9DA4}" type="presOf" srcId="{4F812DF3-09B2-4180-A306-C1F4D473A5E0}" destId="{6DC78886-0797-4632-8708-080065E65D7C}" srcOrd="0" destOrd="2" presId="urn:microsoft.com/office/officeart/2005/8/layout/arrow2"/>
    <dgm:cxn modelId="{CC38A5E0-9CBD-4F0C-8E4B-540C27662CC1}" srcId="{A0763696-A934-4E39-B52C-3B64F90EA98D}" destId="{AFA0610A-4F8A-4351-B3F8-25BF0F669CEE}" srcOrd="4" destOrd="0" parTransId="{CD508446-E42B-45F0-99CA-2B7DBE2EF708}" sibTransId="{DDC7B551-3647-4E38-83E7-594DBBE2B2CC}"/>
    <dgm:cxn modelId="{45F37FD6-46D0-495D-B333-CBA0289DE6DE}" srcId="{AFA0610A-4F8A-4351-B3F8-25BF0F669CEE}" destId="{E0D56351-9BD0-4269-9174-DE49D31DB218}" srcOrd="0" destOrd="0" parTransId="{76163D1C-F0D3-4459-8C86-026E2AB689F5}" sibTransId="{981D5534-E057-4CDE-9BEE-3A4D4C3ACF0D}"/>
    <dgm:cxn modelId="{A6E856B2-3D73-47B6-9150-DE668BFC4713}" type="presOf" srcId="{85B5FFFE-D48D-45EE-A006-E79AA749F7F3}" destId="{9D67F8D2-1FB0-4C96-B258-0BF89F850925}" srcOrd="0" destOrd="1" presId="urn:microsoft.com/office/officeart/2005/8/layout/arrow2"/>
    <dgm:cxn modelId="{4ABAAE95-67B5-4D1D-B544-8A2A02EE848E}" type="presOf" srcId="{A0763696-A934-4E39-B52C-3B64F90EA98D}" destId="{263A8F3C-4473-4EB5-8015-7380FD6CE959}" srcOrd="0" destOrd="0" presId="urn:microsoft.com/office/officeart/2005/8/layout/arrow2"/>
    <dgm:cxn modelId="{9D569D69-1ED8-4222-B2A0-88BC60F1EF61}" srcId="{A0763696-A934-4E39-B52C-3B64F90EA98D}" destId="{25B40671-602F-4179-ADBA-ACD36986A50A}" srcOrd="1" destOrd="0" parTransId="{E11BAA5F-49D7-4026-9979-97FD78151CE0}" sibTransId="{7FCDA753-5468-4F4C-8381-D4B60E14B223}"/>
    <dgm:cxn modelId="{179C5196-681A-4CDF-A69A-4B8B457BC27C}" srcId="{A0763696-A934-4E39-B52C-3B64F90EA98D}" destId="{DD0BC473-2F6F-4070-8048-A460138AE0BE}" srcOrd="2" destOrd="0" parTransId="{8DB566B1-87A7-458E-9C7A-4BAD9DCCDB89}" sibTransId="{7BC5B28A-7D7B-4CF8-BBFC-35A3DB94DEB9}"/>
    <dgm:cxn modelId="{CC17C3D0-2C63-40DD-9DD8-335E90E56CEC}" type="presOf" srcId="{25B40671-602F-4179-ADBA-ACD36986A50A}" destId="{622D9A27-061A-4D84-A8D3-6D8D9F94088C}" srcOrd="0" destOrd="0" presId="urn:microsoft.com/office/officeart/2005/8/layout/arrow2"/>
    <dgm:cxn modelId="{A4D5B929-182B-411A-A62D-F4BBBC06482E}" type="presParOf" srcId="{263A8F3C-4473-4EB5-8015-7380FD6CE959}" destId="{5693796E-83D9-4FF9-BFEF-6E9729AAE732}" srcOrd="0" destOrd="0" presId="urn:microsoft.com/office/officeart/2005/8/layout/arrow2"/>
    <dgm:cxn modelId="{093750AE-2883-4298-9B3F-836E5A72886C}" type="presParOf" srcId="{263A8F3C-4473-4EB5-8015-7380FD6CE959}" destId="{29E2D6A0-D36C-46F6-8737-332CD33C60E4}" srcOrd="1" destOrd="0" presId="urn:microsoft.com/office/officeart/2005/8/layout/arrow2"/>
    <dgm:cxn modelId="{FFE61B7E-42FD-4653-B02C-468CD95E67CD}" type="presParOf" srcId="{29E2D6A0-D36C-46F6-8737-332CD33C60E4}" destId="{677E2D7C-0CB7-410D-BE58-FAA164434097}" srcOrd="0" destOrd="0" presId="urn:microsoft.com/office/officeart/2005/8/layout/arrow2"/>
    <dgm:cxn modelId="{77FB3D46-F3A5-4BCC-8B1A-BFDCC54EA3E3}" type="presParOf" srcId="{29E2D6A0-D36C-46F6-8737-332CD33C60E4}" destId="{17B35BF6-5AC0-4EDD-B47F-18AE03600B15}" srcOrd="1" destOrd="0" presId="urn:microsoft.com/office/officeart/2005/8/layout/arrow2"/>
    <dgm:cxn modelId="{9B383F71-D9C3-46E9-99A7-E9EAE5662FD0}" type="presParOf" srcId="{29E2D6A0-D36C-46F6-8737-332CD33C60E4}" destId="{C515FACD-0ECC-47F7-AC5E-94C408072B33}" srcOrd="2" destOrd="0" presId="urn:microsoft.com/office/officeart/2005/8/layout/arrow2"/>
    <dgm:cxn modelId="{58DFEEEF-41BA-4BA0-848E-65544FB98C83}" type="presParOf" srcId="{29E2D6A0-D36C-46F6-8737-332CD33C60E4}" destId="{622D9A27-061A-4D84-A8D3-6D8D9F94088C}" srcOrd="3" destOrd="0" presId="urn:microsoft.com/office/officeart/2005/8/layout/arrow2"/>
    <dgm:cxn modelId="{E37939A2-44B2-4D5D-B7FE-970C3D0CE0D3}" type="presParOf" srcId="{29E2D6A0-D36C-46F6-8737-332CD33C60E4}" destId="{60785A13-ACB8-4337-A6BD-468E72816CF8}" srcOrd="4" destOrd="0" presId="urn:microsoft.com/office/officeart/2005/8/layout/arrow2"/>
    <dgm:cxn modelId="{B7B1E372-8591-4794-BB27-3000882AE5A2}" type="presParOf" srcId="{29E2D6A0-D36C-46F6-8737-332CD33C60E4}" destId="{B78A1218-AFFD-44F4-9D03-979C6D645154}" srcOrd="5" destOrd="0" presId="urn:microsoft.com/office/officeart/2005/8/layout/arrow2"/>
    <dgm:cxn modelId="{072BFA3D-0D8F-41AB-AC57-02B4E655DFC9}" type="presParOf" srcId="{29E2D6A0-D36C-46F6-8737-332CD33C60E4}" destId="{E9396635-71A5-4EED-A021-9998FA10490F}" srcOrd="6" destOrd="0" presId="urn:microsoft.com/office/officeart/2005/8/layout/arrow2"/>
    <dgm:cxn modelId="{4E31B285-27B2-4E06-B6ED-5D39E5CFC888}" type="presParOf" srcId="{29E2D6A0-D36C-46F6-8737-332CD33C60E4}" destId="{9D67F8D2-1FB0-4C96-B258-0BF89F850925}" srcOrd="7" destOrd="0" presId="urn:microsoft.com/office/officeart/2005/8/layout/arrow2"/>
    <dgm:cxn modelId="{2366FB36-96C1-4046-845E-249512A4283B}" type="presParOf" srcId="{29E2D6A0-D36C-46F6-8737-332CD33C60E4}" destId="{3874A4DC-D067-4001-83F4-C442B789AEAC}" srcOrd="8" destOrd="0" presId="urn:microsoft.com/office/officeart/2005/8/layout/arrow2"/>
    <dgm:cxn modelId="{D1DDB409-A887-43E0-9249-0DBFACFE1A84}" type="presParOf" srcId="{29E2D6A0-D36C-46F6-8737-332CD33C60E4}" destId="{6DC78886-0797-4632-8708-080065E65D7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97A31E-CC62-4031-B949-C53EDD56173C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DAF4E0-DF36-40AC-A203-C8DF41A66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8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0C0757-6838-4640-8DBF-30BF75C48091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C76D24-33BA-4A6F-B4B6-97B956064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2030.org/about#_ftn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ase.org/policy/energy2030/impact" TargetMode="External"/><Relationship Id="rId4" Type="http://schemas.openxmlformats.org/officeDocument/2006/relationships/hyperlink" Target="http://www.energy2030.org/about#_ftnref1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140B-5A8D-46A6-8BA4-A3F16151480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6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Amplify the national goal with private sector and subnational governments</a:t>
            </a:r>
          </a:p>
          <a:p>
            <a:pPr marL="12573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 of dialogues that generate interest and press mentions</a:t>
            </a:r>
          </a:p>
          <a:p>
            <a:pPr marL="12573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website highlighting productivity strategies (energy2030.org)</a:t>
            </a:r>
          </a:p>
          <a:p>
            <a:pPr marL="9144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 roadmap of pathways to achieve goal, including concrete actions </a:t>
            </a:r>
          </a:p>
          <a:p>
            <a:pPr marL="12573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Analyze energy and GDP productivity pathways </a:t>
            </a:r>
          </a:p>
          <a:p>
            <a:pPr marL="12573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 pathways at regional dialogues and update pathway content </a:t>
            </a:r>
          </a:p>
          <a:p>
            <a:pPr marL="9144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with stakeholders to take action to meet the goal</a:t>
            </a:r>
          </a:p>
          <a:p>
            <a:pPr marL="12573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Private sector and state and local leaders endorse goal </a:t>
            </a:r>
          </a:p>
          <a:p>
            <a:pPr marL="1257300" marR="0" lvl="4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Leaders share productivity success stories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6D24-33BA-4A6F-B4B6-97B956064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 output defined in terms of $ real gross domestic product (GDP).</a:t>
            </a:r>
          </a:p>
          <a:p>
            <a:r>
              <a:rPr lang="en-US" dirty="0"/>
              <a:t>Energy use defined in terms of million British thermal units (</a:t>
            </a:r>
            <a:r>
              <a:rPr lang="en-US" dirty="0" err="1"/>
              <a:t>MMBtu</a:t>
            </a:r>
            <a:r>
              <a:rPr lang="en-US" dirty="0"/>
              <a:t>) of total primary energy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Points to make:</a:t>
            </a:r>
            <a:r>
              <a:rPr lang="en-US" baseline="0" dirty="0" smtClean="0"/>
              <a:t> this is about both levers.</a:t>
            </a:r>
          </a:p>
          <a:p>
            <a:r>
              <a:rPr lang="en-US" baseline="0" dirty="0" smtClean="0"/>
              <a:t>Manufacturing is a good example of something that moves both. </a:t>
            </a:r>
          </a:p>
          <a:p>
            <a:r>
              <a:rPr lang="en-US" baseline="0" dirty="0" smtClean="0"/>
              <a:t>Net addition of 1.3 M jobs.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1% increase in 2030 GDP over EIA Reference Case is equivalent to a 0.8 quad reduction in required energy savings, holding all else equal</a:t>
            </a:r>
          </a:p>
          <a:p>
            <a:endParaRPr lang="en-US" dirty="0" smtClean="0"/>
          </a:p>
          <a:p>
            <a:r>
              <a:rPr lang="en-US" dirty="0" smtClean="0"/>
              <a:t>Net addition of 1.3 million jobs from doubling energy productivity by 2030 (Rhodium Group)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140B-5A8D-46A6-8BA4-A3F16151480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“I’m issuing a new goal for America: let’s cut in half the energy wasted by our homes and businesses over the next twenty years.”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President Obama, State of the Union, Feb. 13, 2013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effort supports the President’s goal to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U.S. energy productivity over 2010 levels by 2030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 Doubling U.S. energy productivity – or getting twice as much economic output from each unit of energy – is an ambitious, yet attainable, goal that will greatly increase the competitiveness of our economy.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Goal: $271/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MMBtu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Baseline: $136/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MMBtu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 increasing energy productivity will require investments in all sectors of the economy, the investments will stimulate innovation, optimize domestic industry practices, support domestic energy production and bolster job creation.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[1]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Doubling energy productivity means powering more homes, going more places, and running more manufacturing plants using less energy. Simply put, it means making more money and improving well-being.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[1]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Energy 2030 Impact"/>
              </a:rPr>
              <a:t>Rhodium Group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February 2013.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140B-5A8D-46A6-8BA4-A3F16151480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Announced at </a:t>
            </a:r>
            <a:r>
              <a:rPr lang="en-US" dirty="0" smtClean="0"/>
              <a:t>American Energy &amp; Manufacturing Competitiveness summit in Sept</a:t>
            </a:r>
            <a:r>
              <a:rPr lang="en-US" baseline="0" dirty="0" smtClean="0"/>
              <a:t> 2014</a:t>
            </a:r>
          </a:p>
          <a:p>
            <a:r>
              <a:rPr lang="en-US" baseline="0" dirty="0" smtClean="0"/>
              <a:t>2-Day Regional Stakeholder Meetings Format: </a:t>
            </a:r>
          </a:p>
          <a:p>
            <a:r>
              <a:rPr lang="en-US" baseline="0" dirty="0" smtClean="0"/>
              <a:t>	Day 1 – Executive Roundtables</a:t>
            </a:r>
          </a:p>
          <a:p>
            <a:r>
              <a:rPr lang="en-US" baseline="0" dirty="0" smtClean="0"/>
              <a:t>	Day 2 – State and Local Dialogue - Open to Public</a:t>
            </a:r>
          </a:p>
          <a:p>
            <a:r>
              <a:rPr lang="en-US" baseline="0" dirty="0" smtClean="0"/>
              <a:t>Post Summit – Follow-on work from Roadmap Release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key components of the roadmap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 and discussion of strategies/actions/pathways by actor (public sector, private sector, citizen)</a:t>
            </a:r>
          </a:p>
          <a:p>
            <a:pPr marL="91440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Analytical framework to estimate GDP and energy impacts of aggregate strategies/actions/pathways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1140B-5A8D-46A6-8BA4-A3F16151480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1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Received over 100</a:t>
            </a:r>
            <a:r>
              <a:rPr lang="en-US" baseline="0" dirty="0" smtClean="0"/>
              <a:t> endorsements across the nation</a:t>
            </a:r>
          </a:p>
          <a:p>
            <a:r>
              <a:rPr lang="en-US" dirty="0" smtClean="0"/>
              <a:t>Some of the endorsers:</a:t>
            </a:r>
            <a:r>
              <a:rPr lang="en-US" baseline="0" dirty="0" smtClean="0"/>
              <a:t> 3M</a:t>
            </a:r>
            <a:r>
              <a:rPr lang="en-US" b="0" baseline="0" dirty="0" smtClean="0"/>
              <a:t>, </a:t>
            </a:r>
            <a:r>
              <a:rPr lang="en-US" b="0" dirty="0" smtClean="0"/>
              <a:t>5 Lakes Energy, LLC,</a:t>
            </a:r>
            <a:r>
              <a:rPr lang="en-US" b="0" baseline="0" dirty="0" smtClean="0"/>
              <a:t> </a:t>
            </a:r>
            <a:r>
              <a:rPr lang="en-US" b="0" dirty="0" smtClean="0"/>
              <a:t>Ingersoll Rand,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Opower</a:t>
            </a:r>
            <a:r>
              <a:rPr lang="en-US" b="0" baseline="0" dirty="0" smtClean="0"/>
              <a:t>, Seattle City Light, </a:t>
            </a:r>
            <a:r>
              <a:rPr lang="en-US" b="0" dirty="0" smtClean="0"/>
              <a:t>City of Ann Arbor,</a:t>
            </a:r>
            <a:r>
              <a:rPr lang="en-US" b="0" baseline="0" dirty="0" smtClean="0"/>
              <a:t> </a:t>
            </a:r>
            <a:r>
              <a:rPr lang="en-US" b="0" dirty="0" smtClean="0"/>
              <a:t>City of Grand Rapids,</a:t>
            </a:r>
            <a:r>
              <a:rPr lang="en-US" b="0" baseline="0" dirty="0" smtClean="0"/>
              <a:t> </a:t>
            </a:r>
            <a:r>
              <a:rPr lang="en-US" b="0" dirty="0" smtClean="0"/>
              <a:t>Copper Development Association,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Danfoss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Whirpool</a:t>
            </a:r>
            <a:r>
              <a:rPr lang="en-US" b="0" baseline="0" dirty="0" smtClean="0"/>
              <a:t>, National grid, Dow, Cree, Schneider Electric, Johnson Controls, UTC, COC, ASE, </a:t>
            </a:r>
            <a:r>
              <a:rPr lang="en-US" b="0" dirty="0" smtClean="0"/>
              <a:t>Exelon Corporation</a:t>
            </a:r>
            <a:r>
              <a:rPr lang="en-US" b="0" baseline="0" dirty="0" smtClean="0"/>
              <a:t> ,</a:t>
            </a:r>
            <a:r>
              <a:rPr lang="en-US" b="0" dirty="0" smtClean="0"/>
              <a:t> Legrand, </a:t>
            </a:r>
            <a:r>
              <a:rPr lang="en-US" b="0" baseline="0" dirty="0" smtClean="0"/>
              <a:t> </a:t>
            </a:r>
            <a:r>
              <a:rPr lang="en-US" b="0" dirty="0" smtClean="0"/>
              <a:t>Lockheed Martin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website to become an endorser, and to see the full list of endorsers: http://www.energy2030.org/endorsers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76D24-33BA-4A6F-B4B6-97B956064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3000" y="3733800"/>
            <a:ext cx="7543800" cy="533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2400" b="0" baseline="0">
                <a:solidFill>
                  <a:srgbClr val="005B82"/>
                </a:solidFill>
                <a:latin typeface="Calibri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Presentation Subtitle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4419600"/>
            <a:ext cx="75438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  <a:latin typeface="+mj-lt"/>
                <a:cs typeface="Tahoma" pitchFamily="34" charset="0"/>
              </a:defRPr>
            </a:lvl1pPr>
            <a:lvl2pP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  <a:lvl4pP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4pPr>
            <a:lvl5pPr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Presenter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143000" y="2590800"/>
            <a:ext cx="7543800" cy="11430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600" cap="none" baseline="0">
                <a:solidFill>
                  <a:srgbClr val="005B82"/>
                </a:solidFill>
                <a:latin typeface="+mj-lt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3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487362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chemeClr val="tx2">
                    <a:lumMod val="75000"/>
                  </a:schemeClr>
                </a:solidFill>
                <a:latin typeface="+mn-lt"/>
                <a:cs typeface="Tahoma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51054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  <a:lvl2pPr marL="640080" indent="-18288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278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7A88E3-3F39-4E91-AF8D-87AED5DB5E6D}" type="datetime1">
              <a:rPr lang="en-US" smtClean="0">
                <a:solidFill>
                  <a:prstClr val="black"/>
                </a:solidFill>
              </a:rPr>
              <a:pPr/>
              <a:t>7/16/2015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6772" y="6520126"/>
            <a:ext cx="730155" cy="24916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B97CA4AE-BEB9-4E39-84F8-A4606420D25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9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6200000">
            <a:off x="4571999" y="-3259598"/>
            <a:ext cx="152399" cy="8991597"/>
          </a:xfrm>
          <a:prstGeom prst="rect">
            <a:avLst/>
          </a:prstGeom>
          <a:solidFill>
            <a:srgbClr val="99B7CA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4572000" y="-2192799"/>
            <a:ext cx="152400" cy="8991599"/>
          </a:xfrm>
          <a:prstGeom prst="rect">
            <a:avLst/>
          </a:prstGeom>
          <a:solidFill>
            <a:srgbClr val="99B7CA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1" y="0"/>
            <a:ext cx="76200" cy="6858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1" y="0"/>
            <a:ext cx="76200" cy="6858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0"/>
            <a:ext cx="228600" cy="68580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  <p:pic>
        <p:nvPicPr>
          <p:cNvPr id="12" name="Picture 11" descr="DOE_LOGO_TIT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447800"/>
            <a:ext cx="2590805" cy="6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4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 rot="16200000">
            <a:off x="4533901" y="-4381502"/>
            <a:ext cx="76199" cy="9144003"/>
          </a:xfrm>
          <a:prstGeom prst="rect">
            <a:avLst/>
          </a:prstGeom>
          <a:solidFill>
            <a:srgbClr val="99B7CA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4528811" y="1948187"/>
            <a:ext cx="86379" cy="9144004"/>
          </a:xfrm>
          <a:prstGeom prst="rect">
            <a:avLst/>
          </a:prstGeom>
          <a:solidFill>
            <a:srgbClr val="99B7CA"/>
          </a:solidFill>
          <a:ln>
            <a:noFill/>
          </a:ln>
        </p:spPr>
        <p:txBody>
          <a:bodyPr wrap="none" lIns="45720" tIns="91440" bIns="91440" anchor="ctr" anchorCtr="0">
            <a:normAutofit fontScale="97500"/>
          </a:bodyPr>
          <a:lstStyle/>
          <a:p>
            <a:pPr>
              <a:spcBef>
                <a:spcPts val="600"/>
              </a:spcBef>
              <a:defRPr/>
            </a:pPr>
            <a:r>
              <a:rPr lang="en-US" sz="3600" cap="small" dirty="0" smtClean="0">
                <a:solidFill>
                  <a:prstClr val="white"/>
                </a:solidFill>
                <a:latin typeface="Verdana"/>
              </a:rPr>
              <a:t>	</a:t>
            </a:r>
            <a:endParaRPr lang="en-US" sz="2800" cap="small" dirty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8432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nergy2030.org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1"/>
          </p:nvPr>
        </p:nvSpPr>
        <p:spPr>
          <a:xfrm>
            <a:off x="1143000" y="3148584"/>
            <a:ext cx="7543800" cy="1143000"/>
          </a:xfrm>
        </p:spPr>
        <p:txBody>
          <a:bodyPr/>
          <a:lstStyle/>
          <a:p>
            <a:r>
              <a:rPr lang="en-US" sz="4800" dirty="0" smtClean="0"/>
              <a:t>Accelerate Energy Productivity 2030</a:t>
            </a:r>
            <a:endParaRPr lang="en-US" sz="4800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1" y="256022"/>
            <a:ext cx="8229600" cy="11101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Accelerate Energy Productivity 2030</a:t>
            </a:r>
            <a:br>
              <a:rPr lang="en-US" sz="3600" dirty="0" smtClean="0"/>
            </a:br>
            <a:r>
              <a:rPr lang="en-US" sz="2000" i="1" dirty="0" smtClean="0"/>
              <a:t>www.energy2030.org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6772" y="6532635"/>
            <a:ext cx="730155" cy="249165"/>
          </a:xfrm>
        </p:spPr>
        <p:txBody>
          <a:bodyPr/>
          <a:lstStyle/>
          <a:p>
            <a:fld id="{B97CA4AE-BEB9-4E39-84F8-A4606420D25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39759"/>
            <a:ext cx="3230390" cy="14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90" y="4045847"/>
            <a:ext cx="1335882" cy="20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ohn.agan\AppData\Local\Microsoft\Windows\Temporary Internet Files\Content.Outlook\71KSBI9R\DOE_Seal_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96000"/>
            <a:ext cx="2025073" cy="20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0771" y="1371600"/>
            <a:ext cx="8458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en-US" sz="2200" i="1" dirty="0" smtClean="0"/>
              <a:t>Accelerate Energy Productivity 2030 </a:t>
            </a:r>
            <a:r>
              <a:rPr lang="en-US" sz="2200" dirty="0" smtClean="0"/>
              <a:t>is an initiative to double U.S. energy productivity from 2010 levels by 2030.  Partners will:</a:t>
            </a:r>
          </a:p>
          <a:p>
            <a:pPr lvl="1"/>
            <a:r>
              <a:rPr lang="en-US" sz="2200" dirty="0" smtClean="0"/>
              <a:t>raise awareness of the goal and its benefits, </a:t>
            </a:r>
          </a:p>
          <a:p>
            <a:pPr lvl="1"/>
            <a:r>
              <a:rPr lang="en-US" sz="2200" dirty="0" smtClean="0"/>
              <a:t>co-create a roadmap to double energy productivity by 2030 and </a:t>
            </a:r>
          </a:p>
          <a:p>
            <a:pPr lvl="1"/>
            <a:r>
              <a:rPr lang="en-US" sz="2200" dirty="0" smtClean="0"/>
              <a:t>catalyze concrete actions to be taken by private and public stakeholders. </a:t>
            </a:r>
            <a:endParaRPr lang="en-US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34345"/>
            <a:ext cx="3230390" cy="144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john.agan\AppData\Local\Microsoft\Windows\Temporary Internet Files\Content.Outlook\71KSBI9R\DOE_Seal_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90586"/>
            <a:ext cx="2025073" cy="20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“[We] will </a:t>
            </a:r>
            <a:r>
              <a:rPr lang="en-US" sz="4000" dirty="0">
                <a:solidFill>
                  <a:srgbClr val="000000"/>
                </a:solidFill>
              </a:rPr>
              <a:t>take action aimed at </a:t>
            </a:r>
            <a:r>
              <a:rPr lang="en-US" sz="4000" b="1" dirty="0">
                <a:solidFill>
                  <a:srgbClr val="000000"/>
                </a:solidFill>
              </a:rPr>
              <a:t>doubling the economic output per unit of energy consumed </a:t>
            </a:r>
            <a:r>
              <a:rPr lang="en-US" sz="4000" dirty="0">
                <a:solidFill>
                  <a:srgbClr val="000000"/>
                </a:solidFill>
              </a:rPr>
              <a:t>in the United States by 2030, relative to 2010 </a:t>
            </a:r>
            <a:r>
              <a:rPr lang="en-US" sz="4000" dirty="0" smtClean="0">
                <a:solidFill>
                  <a:srgbClr val="000000"/>
                </a:solidFill>
              </a:rPr>
              <a:t>levels.”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                        President Obama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			2013 State </a:t>
            </a:r>
            <a:r>
              <a:rPr lang="en-US" sz="4000" dirty="0">
                <a:solidFill>
                  <a:srgbClr val="000000"/>
                </a:solidFill>
              </a:rPr>
              <a:t>of the </a:t>
            </a:r>
            <a:r>
              <a:rPr lang="en-US" sz="4000" dirty="0" smtClean="0">
                <a:solidFill>
                  <a:srgbClr val="000000"/>
                </a:solidFill>
              </a:rPr>
              <a:t>Union</a:t>
            </a:r>
            <a:endParaRPr lang="en-US" sz="4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A4AE-BEB9-4E39-84F8-A4606420D25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4873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+mj-cs"/>
              </a:rPr>
              <a:t>Defining Energy Productivity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 txBox="1">
                <a:spLocks noGrp="1"/>
              </p:cNvSpPr>
              <p:nvPr>
                <p:ph type="body" sz="quarter" idx="10"/>
              </p:nvPr>
            </p:nvSpPr>
            <p:spPr>
              <a:xfrm>
                <a:off x="533400" y="1905000"/>
                <a:ext cx="8114288" cy="958844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>
                    <a:solidFill>
                      <a:prstClr val="black"/>
                    </a:solidFill>
                  </a:rPr>
                  <a:t>Energy Productivity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𝑮𝑫𝑷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𝑬𝒏𝒆𝒓𝒈𝒚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𝑼𝒔𝒆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33400" y="1905000"/>
                <a:ext cx="8114288" cy="958844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524000" y="3276600"/>
            <a:ext cx="6744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Energy productivity is defined </a:t>
            </a:r>
            <a:r>
              <a:rPr lang="en-US" sz="2000" dirty="0" smtClean="0"/>
              <a:t>as: </a:t>
            </a:r>
            <a:r>
              <a:rPr lang="en-US" sz="2000" b="1" dirty="0"/>
              <a:t>economic output </a:t>
            </a:r>
            <a:r>
              <a:rPr lang="en-US" sz="2000" dirty="0"/>
              <a:t>(measured in gross domestic product USD) </a:t>
            </a:r>
            <a:r>
              <a:rPr lang="en-US" sz="2000" i="1" dirty="0"/>
              <a:t>divided by </a:t>
            </a:r>
            <a:r>
              <a:rPr lang="en-US" sz="2000" dirty="0"/>
              <a:t>the </a:t>
            </a:r>
            <a:r>
              <a:rPr lang="en-US" sz="2000" b="1" dirty="0"/>
              <a:t>amount of energy used </a:t>
            </a:r>
            <a:r>
              <a:rPr lang="en-US" sz="2000" dirty="0"/>
              <a:t>(measured in millions of primary British thermal </a:t>
            </a:r>
            <a:r>
              <a:rPr lang="en-US" sz="2000" dirty="0" smtClean="0"/>
              <a:t>units: </a:t>
            </a:r>
            <a:r>
              <a:rPr lang="en-US" sz="2000" dirty="0"/>
              <a:t>MMBTU) </a:t>
            </a:r>
            <a:endParaRPr lang="en-US" sz="2000" dirty="0" smtClean="0"/>
          </a:p>
          <a:p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</a:t>
            </a:r>
            <a:r>
              <a:rPr lang="en-US" sz="2000" dirty="0"/>
              <a:t>simply, increasing energy productivity means  </a:t>
            </a:r>
            <a:r>
              <a:rPr lang="en-US" sz="2000" dirty="0" smtClean="0"/>
              <a:t>    </a:t>
            </a:r>
            <a:r>
              <a:rPr lang="en-US" sz="2000" b="1" dirty="0" smtClean="0"/>
              <a:t>getting </a:t>
            </a:r>
            <a:r>
              <a:rPr lang="en-US" sz="2000" b="1" dirty="0"/>
              <a:t>more out of every unit of energy we </a:t>
            </a:r>
            <a:r>
              <a:rPr lang="en-US" sz="2000" b="1" dirty="0" smtClean="0"/>
              <a:t>use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492534" y="6520126"/>
            <a:ext cx="730155" cy="2491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7CA4AE-BEB9-4E39-84F8-A4606420D252}" type="slidenum">
              <a:rPr lang="en-US" sz="1400" smtClean="0">
                <a:solidFill>
                  <a:prstClr val="black"/>
                </a:solidFill>
              </a:rPr>
              <a:pPr/>
              <a:t>4</a:t>
            </a:fld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2544"/>
            <a:ext cx="8723313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74638"/>
            <a:ext cx="895349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More Action Needed to </a:t>
            </a:r>
            <a:br>
              <a:rPr lang="en-US" sz="3200" dirty="0" smtClean="0"/>
            </a:br>
            <a:r>
              <a:rPr lang="en-US" sz="3200" dirty="0" smtClean="0"/>
              <a:t>Meet Productivity Goal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A4AE-BEB9-4E39-84F8-A4606420D25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7925" y="1905000"/>
            <a:ext cx="1902764" cy="7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Goal: $271/</a:t>
            </a:r>
            <a:r>
              <a:rPr lang="en-US" dirty="0" err="1">
                <a:solidFill>
                  <a:prstClr val="black"/>
                </a:solidFill>
              </a:rPr>
              <a:t>MMBtu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0287" y="3819248"/>
            <a:ext cx="316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Baseline: $136/</a:t>
            </a:r>
            <a:r>
              <a:rPr lang="en-US" dirty="0" err="1">
                <a:solidFill>
                  <a:prstClr val="black"/>
                </a:solidFill>
              </a:rPr>
              <a:t>MMBtu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00650" y="3709606"/>
            <a:ext cx="99275" cy="10700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380958" y="2286000"/>
            <a:ext cx="239042" cy="607980"/>
          </a:xfrm>
          <a:prstGeom prst="rightBrace">
            <a:avLst>
              <a:gd name="adj1" fmla="val 23634"/>
              <a:gd name="adj2" fmla="val 49552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0597" y="2135338"/>
            <a:ext cx="1461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21 </a:t>
            </a:r>
            <a:r>
              <a:rPr lang="en-US" dirty="0">
                <a:solidFill>
                  <a:prstClr val="black"/>
                </a:solidFill>
              </a:rPr>
              <a:t>quads additional savings required </a:t>
            </a:r>
          </a:p>
        </p:txBody>
      </p:sp>
      <p:sp>
        <p:nvSpPr>
          <p:cNvPr id="9" name="Freeform 8"/>
          <p:cNvSpPr/>
          <p:nvPr/>
        </p:nvSpPr>
        <p:spPr>
          <a:xfrm>
            <a:off x="5715000" y="2542710"/>
            <a:ext cx="1587766" cy="1012056"/>
          </a:xfrm>
          <a:custGeom>
            <a:avLst/>
            <a:gdLst>
              <a:gd name="connsiteX0" fmla="*/ 0 w 1481328"/>
              <a:gd name="connsiteY0" fmla="*/ 1179576 h 1179576"/>
              <a:gd name="connsiteX1" fmla="*/ 192024 w 1481328"/>
              <a:gd name="connsiteY1" fmla="*/ 996696 h 1179576"/>
              <a:gd name="connsiteX2" fmla="*/ 722376 w 1481328"/>
              <a:gd name="connsiteY2" fmla="*/ 630936 h 1179576"/>
              <a:gd name="connsiteX3" fmla="*/ 1261872 w 1481328"/>
              <a:gd name="connsiteY3" fmla="*/ 192024 h 1179576"/>
              <a:gd name="connsiteX4" fmla="*/ 1481328 w 1481328"/>
              <a:gd name="connsiteY4" fmla="*/ 0 h 1179576"/>
              <a:gd name="connsiteX5" fmla="*/ 1481328 w 1481328"/>
              <a:gd name="connsiteY5" fmla="*/ 182880 h 1179576"/>
              <a:gd name="connsiteX6" fmla="*/ 923544 w 1481328"/>
              <a:gd name="connsiteY6" fmla="*/ 603504 h 1179576"/>
              <a:gd name="connsiteX7" fmla="*/ 585216 w 1481328"/>
              <a:gd name="connsiteY7" fmla="*/ 822960 h 1179576"/>
              <a:gd name="connsiteX8" fmla="*/ 0 w 1481328"/>
              <a:gd name="connsiteY8" fmla="*/ 1179576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1328" h="1179576">
                <a:moveTo>
                  <a:pt x="0" y="1179576"/>
                </a:moveTo>
                <a:lnTo>
                  <a:pt x="192024" y="996696"/>
                </a:lnTo>
                <a:lnTo>
                  <a:pt x="722376" y="630936"/>
                </a:lnTo>
                <a:lnTo>
                  <a:pt x="1261872" y="192024"/>
                </a:lnTo>
                <a:lnTo>
                  <a:pt x="1481328" y="0"/>
                </a:lnTo>
                <a:lnTo>
                  <a:pt x="1481328" y="182880"/>
                </a:lnTo>
                <a:lnTo>
                  <a:pt x="923544" y="603504"/>
                </a:lnTo>
                <a:lnTo>
                  <a:pt x="585216" y="822960"/>
                </a:lnTo>
                <a:lnTo>
                  <a:pt x="0" y="117957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stCxn id="7" idx="7"/>
          </p:cNvCxnSpPr>
          <p:nvPr/>
        </p:nvCxnSpPr>
        <p:spPr>
          <a:xfrm flipV="1">
            <a:off x="5285387" y="2283401"/>
            <a:ext cx="2017379" cy="1441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274638"/>
            <a:ext cx="8782205" cy="896937"/>
          </a:xfrm>
        </p:spPr>
        <p:txBody>
          <a:bodyPr/>
          <a:lstStyle/>
          <a:p>
            <a:r>
              <a:rPr lang="en-US" sz="3600" dirty="0" smtClean="0"/>
              <a:t>Accelerate Energy Productivity 2030 Events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CA4AE-BEB9-4E39-84F8-A4606420D25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7076206"/>
              </p:ext>
            </p:extLst>
          </p:nvPr>
        </p:nvGraphicFramePr>
        <p:xfrm>
          <a:off x="609600" y="974436"/>
          <a:ext cx="7867650" cy="49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S:\AEMC\Making Impact\2013-2014 Photos\S1_DWS_DD_2013121257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20496" r="23355" b="31497"/>
          <a:stretch/>
        </p:blipFill>
        <p:spPr bwMode="auto">
          <a:xfrm>
            <a:off x="186884" y="3124200"/>
            <a:ext cx="1441891" cy="1476588"/>
          </a:xfrm>
          <a:prstGeom prst="rect">
            <a:avLst/>
          </a:prstGeom>
          <a:noFill/>
          <a:ln w="254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35377"/>
            <a:ext cx="2514600" cy="165067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23877" y="5685794"/>
            <a:ext cx="180955" cy="18095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2" t="19071" r="4524" b="35215"/>
          <a:stretch/>
        </p:blipFill>
        <p:spPr bwMode="auto">
          <a:xfrm>
            <a:off x="2286000" y="5943599"/>
            <a:ext cx="2358910" cy="77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876" y="5824440"/>
            <a:ext cx="166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Sept. 2014 Announcement 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2" t="18367" r="3086" b="35786"/>
          <a:stretch/>
        </p:blipFill>
        <p:spPr bwMode="auto">
          <a:xfrm>
            <a:off x="2895601" y="1295400"/>
            <a:ext cx="1874520" cy="1296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</a:t>
            </a:r>
            <a:r>
              <a:rPr lang="en-US" u="sng" dirty="0" smtClean="0"/>
              <a:t>YOU</a:t>
            </a:r>
            <a:r>
              <a:rPr lang="en-US" dirty="0" smtClean="0"/>
              <a:t> Can Do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4" y="2408545"/>
            <a:ext cx="5257800" cy="30838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27000">
              <a:schemeClr val="accent1">
                <a:alpha val="25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590800" y="1133475"/>
            <a:ext cx="60805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Provide Roadmap </a:t>
            </a:r>
            <a:r>
              <a:rPr lang="en-US" sz="2500" dirty="0"/>
              <a:t>S</a:t>
            </a:r>
            <a:r>
              <a:rPr lang="en-US" sz="2500" dirty="0" smtClean="0"/>
              <a:t>trategies,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Endorse the Goal,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smtClean="0"/>
              <a:t>Submit a Success Story. </a:t>
            </a:r>
            <a:endParaRPr lang="en-US" sz="25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06772" y="6520126"/>
            <a:ext cx="730155" cy="249165"/>
          </a:xfrm>
        </p:spPr>
        <p:txBody>
          <a:bodyPr/>
          <a:lstStyle/>
          <a:p>
            <a:fld id="{B97CA4AE-BEB9-4E39-84F8-A4606420D25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611505"/>
            <a:ext cx="83665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 smtClean="0"/>
              <a:t>Join us September 16</a:t>
            </a:r>
            <a:r>
              <a:rPr lang="en-US" sz="2200" i="1" baseline="30000" dirty="0" smtClean="0"/>
              <a:t>th</a:t>
            </a:r>
            <a:r>
              <a:rPr lang="en-US" sz="2200" i="1" dirty="0" smtClean="0"/>
              <a:t> in Washington, DC for the Energy 2030 Summit!</a:t>
            </a:r>
          </a:p>
          <a:p>
            <a:pPr algn="ctr"/>
            <a:r>
              <a:rPr lang="en-US" sz="2200" dirty="0" smtClean="0">
                <a:hlinkClick r:id="rId5"/>
              </a:rPr>
              <a:t>www.energy2030.org</a:t>
            </a:r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8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621</Words>
  <Application>Microsoft Office PowerPoint</Application>
  <PresentationFormat>On-screen Show (4:3)</PresentationFormat>
  <Paragraphs>93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Tahoma</vt:lpstr>
      <vt:lpstr>Verdana</vt:lpstr>
      <vt:lpstr>1_blank</vt:lpstr>
      <vt:lpstr>3_Body</vt:lpstr>
      <vt:lpstr>PowerPoint Presentation</vt:lpstr>
      <vt:lpstr>Accelerate Energy Productivity 2030 www.energy2030.org</vt:lpstr>
      <vt:lpstr>PowerPoint Presentation</vt:lpstr>
      <vt:lpstr>Defining Energy Productivity</vt:lpstr>
      <vt:lpstr>More Action Needed to  Meet Productivity Goal</vt:lpstr>
      <vt:lpstr>Accelerate Energy Productivity 2030 Events</vt:lpstr>
      <vt:lpstr>Things YOU Can Do</vt:lpstr>
    </vt:vector>
  </TitlesOfParts>
  <Company>NREL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McMillan</dc:creator>
  <cp:lastModifiedBy>Thompson, Kacie</cp:lastModifiedBy>
  <cp:revision>89</cp:revision>
  <cp:lastPrinted>2014-11-05T15:18:14Z</cp:lastPrinted>
  <dcterms:created xsi:type="dcterms:W3CDTF">2014-07-11T13:22:53Z</dcterms:created>
  <dcterms:modified xsi:type="dcterms:W3CDTF">2015-07-16T12:41:17Z</dcterms:modified>
</cp:coreProperties>
</file>