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5" r:id="rId2"/>
    <p:sldId id="280" r:id="rId3"/>
    <p:sldId id="281" r:id="rId4"/>
    <p:sldId id="283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82F36-68A5-4396-A709-501102FB27D5}" type="doc">
      <dgm:prSet loTypeId="urn:microsoft.com/office/officeart/2005/8/layout/cycle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D6CC96-25BB-489B-89AA-F158DC1570B1}">
      <dgm:prSet phldrT="[Text]" custT="1"/>
      <dgm:spPr/>
      <dgm:t>
        <a:bodyPr/>
        <a:lstStyle/>
        <a:p>
          <a:r>
            <a:rPr lang="en-US" sz="1400" dirty="0"/>
            <a:t>2-4% of U.S. energy consumption is for </a:t>
          </a:r>
          <a:r>
            <a:rPr lang="en-US" sz="1400" dirty="0" smtClean="0"/>
            <a:t>moving &amp; treating water </a:t>
          </a:r>
          <a:r>
            <a:rPr lang="en-US" sz="1400" dirty="0"/>
            <a:t>and wastewater </a:t>
          </a:r>
        </a:p>
      </dgm:t>
    </dgm:pt>
    <dgm:pt modelId="{1A91C551-8950-4418-920C-6A934A1ECC49}" type="parTrans" cxnId="{DF4BE55D-A9BF-4AB1-8F37-CFCB03414C19}">
      <dgm:prSet/>
      <dgm:spPr/>
      <dgm:t>
        <a:bodyPr/>
        <a:lstStyle/>
        <a:p>
          <a:endParaRPr lang="en-US"/>
        </a:p>
      </dgm:t>
    </dgm:pt>
    <dgm:pt modelId="{5E56F54B-A911-46C4-97B0-85230BCB1F42}" type="sibTrans" cxnId="{DF4BE55D-A9BF-4AB1-8F37-CFCB03414C19}">
      <dgm:prSet/>
      <dgm:spPr/>
      <dgm:t>
        <a:bodyPr/>
        <a:lstStyle/>
        <a:p>
          <a:endParaRPr lang="en-US"/>
        </a:p>
      </dgm:t>
    </dgm:pt>
    <dgm:pt modelId="{E2B042C0-40F8-4EA0-9E44-927B67BB02AB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500" dirty="0"/>
            <a:t>.</a:t>
          </a:r>
        </a:p>
      </dgm:t>
    </dgm:pt>
    <dgm:pt modelId="{E7028E49-14A3-4586-9FC4-53234B1ACC00}" type="parTrans" cxnId="{50D09825-6F98-4E07-84BC-7BCA5625F45D}">
      <dgm:prSet/>
      <dgm:spPr/>
      <dgm:t>
        <a:bodyPr/>
        <a:lstStyle/>
        <a:p>
          <a:endParaRPr lang="en-US"/>
        </a:p>
      </dgm:t>
    </dgm:pt>
    <dgm:pt modelId="{9DC9E683-B4F1-4971-8B29-72C700A18AEA}" type="sibTrans" cxnId="{50D09825-6F98-4E07-84BC-7BCA5625F45D}">
      <dgm:prSet/>
      <dgm:spPr/>
      <dgm:t>
        <a:bodyPr/>
        <a:lstStyle/>
        <a:p>
          <a:endParaRPr lang="en-US"/>
        </a:p>
      </dgm:t>
    </dgm:pt>
    <dgm:pt modelId="{9373FD13-9A8B-4FB6-B955-D95BA5588B81}">
      <dgm:prSet phldrT="[Text]" custT="1"/>
      <dgm:spPr/>
      <dgm:t>
        <a:bodyPr/>
        <a:lstStyle/>
        <a:p>
          <a:r>
            <a:rPr lang="en-US" sz="1400" dirty="0" smtClean="0"/>
            <a:t>Energy </a:t>
          </a:r>
          <a:r>
            <a:rPr lang="en-US" sz="1400" dirty="0"/>
            <a:t>extraction &amp;  generation require 4x more water than used by all U.S. </a:t>
          </a:r>
          <a:r>
            <a:rPr lang="en-US" sz="1400" dirty="0" smtClean="0"/>
            <a:t>residences</a:t>
          </a:r>
          <a:endParaRPr lang="en-US" sz="1400" dirty="0"/>
        </a:p>
      </dgm:t>
    </dgm:pt>
    <dgm:pt modelId="{0B73D004-8E2E-418B-8AF8-4D0C5130A9A1}" type="parTrans" cxnId="{9A251276-100E-46A0-B9DF-45FFAF570C71}">
      <dgm:prSet/>
      <dgm:spPr/>
      <dgm:t>
        <a:bodyPr/>
        <a:lstStyle/>
        <a:p>
          <a:endParaRPr lang="en-US"/>
        </a:p>
      </dgm:t>
    </dgm:pt>
    <dgm:pt modelId="{7E059124-9A01-4CE8-B88C-AD51BE720032}" type="sibTrans" cxnId="{9A251276-100E-46A0-B9DF-45FFAF570C71}">
      <dgm:prSet/>
      <dgm:spPr/>
      <dgm:t>
        <a:bodyPr/>
        <a:lstStyle/>
        <a:p>
          <a:endParaRPr lang="en-US"/>
        </a:p>
      </dgm:t>
    </dgm:pt>
    <dgm:pt modelId="{0E8AD1D1-59EC-44CA-BCD0-2E1A1D17656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800" dirty="0"/>
            <a:t>.</a:t>
          </a:r>
        </a:p>
      </dgm:t>
    </dgm:pt>
    <dgm:pt modelId="{0F0BE88D-A878-4603-9E36-5FB788693989}" type="parTrans" cxnId="{3D2A2190-B0B1-49D0-A163-BF3F9DBBFDB1}">
      <dgm:prSet/>
      <dgm:spPr/>
      <dgm:t>
        <a:bodyPr/>
        <a:lstStyle/>
        <a:p>
          <a:endParaRPr lang="en-US"/>
        </a:p>
      </dgm:t>
    </dgm:pt>
    <dgm:pt modelId="{6269AF42-7439-46A3-AF68-E78D71F86032}" type="sibTrans" cxnId="{3D2A2190-B0B1-49D0-A163-BF3F9DBBFDB1}">
      <dgm:prSet/>
      <dgm:spPr/>
      <dgm:t>
        <a:bodyPr/>
        <a:lstStyle/>
        <a:p>
          <a:endParaRPr lang="en-US"/>
        </a:p>
      </dgm:t>
    </dgm:pt>
    <dgm:pt modelId="{88BB3820-345F-4126-B7F1-5629B3B69733}" type="pres">
      <dgm:prSet presAssocID="{74282F36-68A5-4396-A709-501102FB27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87FCE5-357B-458C-BE39-93B91FD46E65}" type="pres">
      <dgm:prSet presAssocID="{14D6CC96-25BB-489B-89AA-F158DC1570B1}" presName="dummy" presStyleCnt="0"/>
      <dgm:spPr/>
    </dgm:pt>
    <dgm:pt modelId="{EEA50837-12B2-4FAE-8D93-0BB547E115FD}" type="pres">
      <dgm:prSet presAssocID="{14D6CC96-25BB-489B-89AA-F158DC1570B1}" presName="node" presStyleLbl="revTx" presStyleIdx="0" presStyleCnt="4" custRadScaleRad="109795" custRadScaleInc="3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7C52B-7460-43DD-8582-B384DF54A0F4}" type="pres">
      <dgm:prSet presAssocID="{5E56F54B-A911-46C4-97B0-85230BCB1F42}" presName="sibTrans" presStyleLbl="node1" presStyleIdx="0" presStyleCnt="4" custLinFactNeighborX="-6859" custLinFactNeighborY="-935"/>
      <dgm:spPr/>
      <dgm:t>
        <a:bodyPr/>
        <a:lstStyle/>
        <a:p>
          <a:endParaRPr lang="en-US"/>
        </a:p>
      </dgm:t>
    </dgm:pt>
    <dgm:pt modelId="{CC522ED1-AD91-4022-90E6-351787D44FF9}" type="pres">
      <dgm:prSet presAssocID="{E2B042C0-40F8-4EA0-9E44-927B67BB02AB}" presName="dummy" presStyleCnt="0"/>
      <dgm:spPr/>
    </dgm:pt>
    <dgm:pt modelId="{2E0EF63C-7247-4D1A-BDC7-122F614E895C}" type="pres">
      <dgm:prSet presAssocID="{E2B042C0-40F8-4EA0-9E44-927B67BB02AB}" presName="node" presStyleLbl="revTx" presStyleIdx="1" presStyleCnt="4" custScaleX="84739" custScaleY="90623" custRadScaleRad="122246" custRadScaleInc="28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63F47-2AD6-450D-BBEB-B4772A03A2BC}" type="pres">
      <dgm:prSet presAssocID="{9DC9E683-B4F1-4971-8B29-72C700A18AEA}" presName="sibTrans" presStyleLbl="node1" presStyleIdx="1" presStyleCnt="4" custLinFactNeighborX="-2099" custLinFactNeighborY="9968"/>
      <dgm:spPr/>
      <dgm:t>
        <a:bodyPr/>
        <a:lstStyle/>
        <a:p>
          <a:endParaRPr lang="en-US"/>
        </a:p>
      </dgm:t>
    </dgm:pt>
    <dgm:pt modelId="{312C63D8-9989-4601-806A-FF248DFD78B9}" type="pres">
      <dgm:prSet presAssocID="{9373FD13-9A8B-4FB6-B955-D95BA5588B81}" presName="dummy" presStyleCnt="0"/>
      <dgm:spPr/>
    </dgm:pt>
    <dgm:pt modelId="{24B73073-B200-4886-A0E8-1B7FDDD76A33}" type="pres">
      <dgm:prSet presAssocID="{9373FD13-9A8B-4FB6-B955-D95BA5588B81}" presName="node" presStyleLbl="revTx" presStyleIdx="2" presStyleCnt="4" custScaleX="112368" custScaleY="152842" custRadScaleRad="117533" custRadScaleInc="-26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52E47-6A78-4B3A-A36C-9BBAE3B14DB7}" type="pres">
      <dgm:prSet presAssocID="{7E059124-9A01-4CE8-B88C-AD51BE720032}" presName="sibTrans" presStyleLbl="node1" presStyleIdx="2" presStyleCnt="4"/>
      <dgm:spPr/>
      <dgm:t>
        <a:bodyPr/>
        <a:lstStyle/>
        <a:p>
          <a:endParaRPr lang="en-US"/>
        </a:p>
      </dgm:t>
    </dgm:pt>
    <dgm:pt modelId="{5C860ECF-B844-488C-976A-BFB834D9C529}" type="pres">
      <dgm:prSet presAssocID="{0E8AD1D1-59EC-44CA-BCD0-2E1A1D176566}" presName="dummy" presStyleCnt="0"/>
      <dgm:spPr/>
    </dgm:pt>
    <dgm:pt modelId="{35FFA494-CEBA-4269-A69E-DB32F634F8D1}" type="pres">
      <dgm:prSet presAssocID="{0E8AD1D1-59EC-44CA-BCD0-2E1A1D176566}" presName="node" presStyleLbl="revTx" presStyleIdx="3" presStyleCnt="4" custScaleX="82949" custScaleY="78855" custRadScaleRad="108254" custRadScaleInc="8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D8F1A-67D8-4AE1-AA2E-4594FD8A0099}" type="pres">
      <dgm:prSet presAssocID="{6269AF42-7439-46A3-AF68-E78D71F86032}" presName="sibTrans" presStyleLbl="node1" presStyleIdx="3" presStyleCnt="4" custLinFactNeighborX="2136" custLinFactNeighborY="-4314"/>
      <dgm:spPr/>
      <dgm:t>
        <a:bodyPr/>
        <a:lstStyle/>
        <a:p>
          <a:endParaRPr lang="en-US"/>
        </a:p>
      </dgm:t>
    </dgm:pt>
  </dgm:ptLst>
  <dgm:cxnLst>
    <dgm:cxn modelId="{DF4BE55D-A9BF-4AB1-8F37-CFCB03414C19}" srcId="{74282F36-68A5-4396-A709-501102FB27D5}" destId="{14D6CC96-25BB-489B-89AA-F158DC1570B1}" srcOrd="0" destOrd="0" parTransId="{1A91C551-8950-4418-920C-6A934A1ECC49}" sibTransId="{5E56F54B-A911-46C4-97B0-85230BCB1F42}"/>
    <dgm:cxn modelId="{219E8720-137D-49B4-BF0E-E5A995C68233}" type="presOf" srcId="{E2B042C0-40F8-4EA0-9E44-927B67BB02AB}" destId="{2E0EF63C-7247-4D1A-BDC7-122F614E895C}" srcOrd="0" destOrd="0" presId="urn:microsoft.com/office/officeart/2005/8/layout/cycle1"/>
    <dgm:cxn modelId="{5E908F78-8D23-416E-8345-2320DF78586F}" type="presOf" srcId="{9DC9E683-B4F1-4971-8B29-72C700A18AEA}" destId="{9D863F47-2AD6-450D-BBEB-B4772A03A2BC}" srcOrd="0" destOrd="0" presId="urn:microsoft.com/office/officeart/2005/8/layout/cycle1"/>
    <dgm:cxn modelId="{4C58595D-A7F2-4E42-8673-766D0946A5F1}" type="presOf" srcId="{6269AF42-7439-46A3-AF68-E78D71F86032}" destId="{FB7D8F1A-67D8-4AE1-AA2E-4594FD8A0099}" srcOrd="0" destOrd="0" presId="urn:microsoft.com/office/officeart/2005/8/layout/cycle1"/>
    <dgm:cxn modelId="{8D120223-7B23-4EAD-A0F9-2C1BEAD32B7A}" type="presOf" srcId="{5E56F54B-A911-46C4-97B0-85230BCB1F42}" destId="{8547C52B-7460-43DD-8582-B384DF54A0F4}" srcOrd="0" destOrd="0" presId="urn:microsoft.com/office/officeart/2005/8/layout/cycle1"/>
    <dgm:cxn modelId="{50D09825-6F98-4E07-84BC-7BCA5625F45D}" srcId="{74282F36-68A5-4396-A709-501102FB27D5}" destId="{E2B042C0-40F8-4EA0-9E44-927B67BB02AB}" srcOrd="1" destOrd="0" parTransId="{E7028E49-14A3-4586-9FC4-53234B1ACC00}" sibTransId="{9DC9E683-B4F1-4971-8B29-72C700A18AEA}"/>
    <dgm:cxn modelId="{811CB42E-7AD0-4A1D-A51D-2A3AD61CEDEE}" type="presOf" srcId="{7E059124-9A01-4CE8-B88C-AD51BE720032}" destId="{8B252E47-6A78-4B3A-A36C-9BBAE3B14DB7}" srcOrd="0" destOrd="0" presId="urn:microsoft.com/office/officeart/2005/8/layout/cycle1"/>
    <dgm:cxn modelId="{71EF61C8-702D-42B5-8272-4FEE54241EEF}" type="presOf" srcId="{0E8AD1D1-59EC-44CA-BCD0-2E1A1D176566}" destId="{35FFA494-CEBA-4269-A69E-DB32F634F8D1}" srcOrd="0" destOrd="0" presId="urn:microsoft.com/office/officeart/2005/8/layout/cycle1"/>
    <dgm:cxn modelId="{3D2A2190-B0B1-49D0-A163-BF3F9DBBFDB1}" srcId="{74282F36-68A5-4396-A709-501102FB27D5}" destId="{0E8AD1D1-59EC-44CA-BCD0-2E1A1D176566}" srcOrd="3" destOrd="0" parTransId="{0F0BE88D-A878-4603-9E36-5FB788693989}" sibTransId="{6269AF42-7439-46A3-AF68-E78D71F86032}"/>
    <dgm:cxn modelId="{206DD96A-EA86-46E6-9B38-0A0C4C6FC31B}" type="presOf" srcId="{74282F36-68A5-4396-A709-501102FB27D5}" destId="{88BB3820-345F-4126-B7F1-5629B3B69733}" srcOrd="0" destOrd="0" presId="urn:microsoft.com/office/officeart/2005/8/layout/cycle1"/>
    <dgm:cxn modelId="{9A251276-100E-46A0-B9DF-45FFAF570C71}" srcId="{74282F36-68A5-4396-A709-501102FB27D5}" destId="{9373FD13-9A8B-4FB6-B955-D95BA5588B81}" srcOrd="2" destOrd="0" parTransId="{0B73D004-8E2E-418B-8AF8-4D0C5130A9A1}" sibTransId="{7E059124-9A01-4CE8-B88C-AD51BE720032}"/>
    <dgm:cxn modelId="{9289B5A0-8573-4822-9B82-2106A4FFBFC1}" type="presOf" srcId="{14D6CC96-25BB-489B-89AA-F158DC1570B1}" destId="{EEA50837-12B2-4FAE-8D93-0BB547E115FD}" srcOrd="0" destOrd="0" presId="urn:microsoft.com/office/officeart/2005/8/layout/cycle1"/>
    <dgm:cxn modelId="{C7CDC62D-91F8-4DA0-AB40-6FCFB8F08913}" type="presOf" srcId="{9373FD13-9A8B-4FB6-B955-D95BA5588B81}" destId="{24B73073-B200-4886-A0E8-1B7FDDD76A33}" srcOrd="0" destOrd="0" presId="urn:microsoft.com/office/officeart/2005/8/layout/cycle1"/>
    <dgm:cxn modelId="{2F88E97A-AA8B-45E1-AC7D-72BE83D7FBC1}" type="presParOf" srcId="{88BB3820-345F-4126-B7F1-5629B3B69733}" destId="{0E87FCE5-357B-458C-BE39-93B91FD46E65}" srcOrd="0" destOrd="0" presId="urn:microsoft.com/office/officeart/2005/8/layout/cycle1"/>
    <dgm:cxn modelId="{77058451-6118-4A0E-A55A-07BD9B78D873}" type="presParOf" srcId="{88BB3820-345F-4126-B7F1-5629B3B69733}" destId="{EEA50837-12B2-4FAE-8D93-0BB547E115FD}" srcOrd="1" destOrd="0" presId="urn:microsoft.com/office/officeart/2005/8/layout/cycle1"/>
    <dgm:cxn modelId="{D91F1AB9-B3AA-4043-B842-B93E95CEC321}" type="presParOf" srcId="{88BB3820-345F-4126-B7F1-5629B3B69733}" destId="{8547C52B-7460-43DD-8582-B384DF54A0F4}" srcOrd="2" destOrd="0" presId="urn:microsoft.com/office/officeart/2005/8/layout/cycle1"/>
    <dgm:cxn modelId="{CCC41E4A-EB7B-47C8-AE53-D38FEB8EE05B}" type="presParOf" srcId="{88BB3820-345F-4126-B7F1-5629B3B69733}" destId="{CC522ED1-AD91-4022-90E6-351787D44FF9}" srcOrd="3" destOrd="0" presId="urn:microsoft.com/office/officeart/2005/8/layout/cycle1"/>
    <dgm:cxn modelId="{0FE19B1A-6E07-49A6-B616-380BBF6BAE4B}" type="presParOf" srcId="{88BB3820-345F-4126-B7F1-5629B3B69733}" destId="{2E0EF63C-7247-4D1A-BDC7-122F614E895C}" srcOrd="4" destOrd="0" presId="urn:microsoft.com/office/officeart/2005/8/layout/cycle1"/>
    <dgm:cxn modelId="{C3471730-E2F7-44EE-A91B-EA8638AD0A5C}" type="presParOf" srcId="{88BB3820-345F-4126-B7F1-5629B3B69733}" destId="{9D863F47-2AD6-450D-BBEB-B4772A03A2BC}" srcOrd="5" destOrd="0" presId="urn:microsoft.com/office/officeart/2005/8/layout/cycle1"/>
    <dgm:cxn modelId="{3DE583B3-C239-4309-80FF-C13FB0C4CBF9}" type="presParOf" srcId="{88BB3820-345F-4126-B7F1-5629B3B69733}" destId="{312C63D8-9989-4601-806A-FF248DFD78B9}" srcOrd="6" destOrd="0" presId="urn:microsoft.com/office/officeart/2005/8/layout/cycle1"/>
    <dgm:cxn modelId="{E934F4EB-D837-44E2-9B82-3DCD2C86E76C}" type="presParOf" srcId="{88BB3820-345F-4126-B7F1-5629B3B69733}" destId="{24B73073-B200-4886-A0E8-1B7FDDD76A33}" srcOrd="7" destOrd="0" presId="urn:microsoft.com/office/officeart/2005/8/layout/cycle1"/>
    <dgm:cxn modelId="{875CABD3-03CA-46AB-BA38-61D0D4FD6E46}" type="presParOf" srcId="{88BB3820-345F-4126-B7F1-5629B3B69733}" destId="{8B252E47-6A78-4B3A-A36C-9BBAE3B14DB7}" srcOrd="8" destOrd="0" presId="urn:microsoft.com/office/officeart/2005/8/layout/cycle1"/>
    <dgm:cxn modelId="{5BDD7BC9-E5D8-41D5-B0C0-8E60523CE343}" type="presParOf" srcId="{88BB3820-345F-4126-B7F1-5629B3B69733}" destId="{5C860ECF-B844-488C-976A-BFB834D9C529}" srcOrd="9" destOrd="0" presId="urn:microsoft.com/office/officeart/2005/8/layout/cycle1"/>
    <dgm:cxn modelId="{860751A6-2147-4F22-A812-8F3216B3011F}" type="presParOf" srcId="{88BB3820-345F-4126-B7F1-5629B3B69733}" destId="{35FFA494-CEBA-4269-A69E-DB32F634F8D1}" srcOrd="10" destOrd="0" presId="urn:microsoft.com/office/officeart/2005/8/layout/cycle1"/>
    <dgm:cxn modelId="{3E48D079-E37F-4832-BA6F-CE5F43A5684F}" type="presParOf" srcId="{88BB3820-345F-4126-B7F1-5629B3B69733}" destId="{FB7D8F1A-67D8-4AE1-AA2E-4594FD8A009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E730D5-7528-4789-801B-C539784B8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37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AF3CC-434B-4674-A747-F75A6126E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093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W - PowerPoint 201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90800"/>
            <a:ext cx="5562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5562600" cy="16764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9025"/>
            <a:ext cx="8077200" cy="434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A9816911-5D9C-480F-8953-FDBDDCA83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91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99D7"/>
                </a:solidFill>
              </a:defRPr>
            </a:lvl1pPr>
          </a:lstStyle>
          <a:p>
            <a:pPr>
              <a:defRPr/>
            </a:pPr>
            <a:fld id="{4C2E468D-1838-4F7E-8179-7567080A567B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W - PowerPoint 201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B9650005-0DB9-429C-B227-589FA2F91F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20 pt</a:t>
            </a:r>
          </a:p>
          <a:p>
            <a:pPr lvl="1"/>
            <a:r>
              <a:rPr lang="en-US" altLang="en-US" smtClean="0"/>
              <a:t>Second level 20 pt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89025"/>
            <a:ext cx="8077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8" name="Picture 14" descr="AMWaterLogo_Horizontal_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52400"/>
            <a:ext cx="219075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/>
        <a:buChar char="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6400800" cy="11430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The Water Energy Nexus &amp; Geothermal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267200"/>
            <a:ext cx="8382000" cy="16764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Accelerate Energy Productivity 2030</a:t>
            </a:r>
          </a:p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July 16, 2015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St. Paul, MN</a:t>
            </a:r>
          </a:p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Presented by Aldie Warnock, SVP External Affairs, Communications, &amp; Public Policy</a:t>
            </a:r>
          </a:p>
        </p:txBody>
      </p:sp>
      <p:pic>
        <p:nvPicPr>
          <p:cNvPr id="15367" name="Picture 7" descr="AMWaterLogo_VERTICAL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15277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077200" cy="434975"/>
          </a:xfrm>
        </p:spPr>
        <p:txBody>
          <a:bodyPr/>
          <a:lstStyle/>
          <a:p>
            <a:r>
              <a:rPr lang="en-US" altLang="en-US" sz="2200" dirty="0" smtClean="0">
                <a:solidFill>
                  <a:schemeClr val="bg1"/>
                </a:solidFill>
              </a:rPr>
              <a:t>Water- Energy Nexus &amp; Water Utility Efficiency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6ACD501-7C19-4B71-B765-5492E6011D33}" type="slidenum">
              <a:rPr lang="en-US" altLang="en-US" sz="1000" smtClean="0">
                <a:solidFill>
                  <a:srgbClr val="0099D7"/>
                </a:solidFill>
              </a:rPr>
              <a:pPr/>
              <a:t>2</a:t>
            </a:fld>
            <a:endParaRPr lang="en-US" altLang="en-US" sz="1400" smtClean="0">
              <a:solidFill>
                <a:srgbClr val="666666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4263406"/>
              </p:ext>
            </p:extLst>
          </p:nvPr>
        </p:nvGraphicFramePr>
        <p:xfrm>
          <a:off x="304800" y="838200"/>
          <a:ext cx="3810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8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1662" b="4968"/>
          <a:stretch/>
        </p:blipFill>
        <p:spPr bwMode="auto">
          <a:xfrm>
            <a:off x="4567236" y="3124200"/>
            <a:ext cx="4271964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4567236" y="5459412"/>
            <a:ext cx="4271964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</a:rPr>
              <a:t>If every </a:t>
            </a:r>
            <a:r>
              <a:rPr lang="en-US" altLang="en-US" sz="1400" dirty="0" smtClean="0">
                <a:solidFill>
                  <a:schemeClr val="bg1"/>
                </a:solidFill>
              </a:rPr>
              <a:t>U.S. water </a:t>
            </a:r>
            <a:r>
              <a:rPr lang="en-US" altLang="en-US" sz="1400" dirty="0">
                <a:solidFill>
                  <a:schemeClr val="bg1"/>
                </a:solidFill>
              </a:rPr>
              <a:t>utility improved their water pump / motor efficiency from the existing average of 55 % to the optimal efficiency of 80%, it would save enough electricity to light up St. Paul for </a:t>
            </a:r>
            <a:r>
              <a:rPr lang="en-US" altLang="en-US" sz="1400" dirty="0" smtClean="0">
                <a:solidFill>
                  <a:schemeClr val="bg1"/>
                </a:solidFill>
              </a:rPr>
              <a:t>24 </a:t>
            </a:r>
            <a:r>
              <a:rPr lang="en-US" altLang="en-US" sz="1400" dirty="0">
                <a:solidFill>
                  <a:schemeClr val="bg1"/>
                </a:solidFill>
              </a:rPr>
              <a:t>years.</a:t>
            </a:r>
          </a:p>
        </p:txBody>
      </p:sp>
    </p:spTree>
    <p:extLst>
      <p:ext uri="{BB962C8B-B14F-4D97-AF65-F5344CB8AC3E}">
        <p14:creationId xmlns:p14="http://schemas.microsoft.com/office/powerpoint/2010/main" val="15895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Zapf Dingbats"/>
              <a:buChar char="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C14D9B-91A6-442D-B529-FC201C7B8500}" type="slidenum">
              <a:rPr lang="en-US" altLang="en-US" sz="1000" b="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 b="0" smtClean="0">
              <a:solidFill>
                <a:schemeClr val="accent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077200" cy="434975"/>
          </a:xfrm>
        </p:spPr>
        <p:txBody>
          <a:bodyPr/>
          <a:lstStyle/>
          <a:p>
            <a:r>
              <a:rPr lang="en-US" altLang="en-US" sz="2200" dirty="0" smtClean="0">
                <a:solidFill>
                  <a:schemeClr val="bg1"/>
                </a:solidFill>
              </a:rPr>
              <a:t>Geothermal Pilot System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6041" b="16888"/>
          <a:stretch/>
        </p:blipFill>
        <p:spPr bwMode="auto">
          <a:xfrm>
            <a:off x="76200" y="1829583"/>
            <a:ext cx="4876801" cy="331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27870"/>
          <a:stretch>
            <a:fillRect/>
          </a:stretch>
        </p:blipFill>
        <p:spPr bwMode="auto">
          <a:xfrm>
            <a:off x="5181600" y="1066800"/>
            <a:ext cx="3809072" cy="26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/>
          <a:stretch>
            <a:fillRect/>
          </a:stretch>
        </p:blipFill>
        <p:spPr bwMode="auto">
          <a:xfrm>
            <a:off x="5169239" y="4038600"/>
            <a:ext cx="3803504" cy="24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5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Zapf Dingbats"/>
              <a:buChar char="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7C5FD5-022F-4975-B0C2-DED472102B71}" type="slidenum">
              <a:rPr lang="en-US" altLang="en-US" sz="1000" b="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 b="0" smtClean="0">
              <a:solidFill>
                <a:schemeClr val="accent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77200" cy="434975"/>
          </a:xfrm>
        </p:spPr>
        <p:txBody>
          <a:bodyPr/>
          <a:lstStyle/>
          <a:p>
            <a:r>
              <a:rPr lang="en-US" altLang="en-US" sz="2200" dirty="0" smtClean="0">
                <a:solidFill>
                  <a:schemeClr val="bg1"/>
                </a:solidFill>
              </a:rPr>
              <a:t>Geothermal System: Final Configuration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r="13075" b="23955"/>
          <a:stretch>
            <a:fillRect/>
          </a:stretch>
        </p:blipFill>
        <p:spPr bwMode="auto">
          <a:xfrm>
            <a:off x="465138" y="1630363"/>
            <a:ext cx="8221662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666666"/>
      </a:dk1>
      <a:lt1>
        <a:srgbClr val="FFFFFF"/>
      </a:lt1>
      <a:dk2>
        <a:srgbClr val="0066B3"/>
      </a:dk2>
      <a:lt2>
        <a:srgbClr val="979797"/>
      </a:lt2>
      <a:accent1>
        <a:srgbClr val="0099D7"/>
      </a:accent1>
      <a:accent2>
        <a:srgbClr val="A9BB85"/>
      </a:accent2>
      <a:accent3>
        <a:srgbClr val="FFFFFF"/>
      </a:accent3>
      <a:accent4>
        <a:srgbClr val="565656"/>
      </a:accent4>
      <a:accent5>
        <a:srgbClr val="AACAE8"/>
      </a:accent5>
      <a:accent6>
        <a:srgbClr val="99A978"/>
      </a:accent6>
      <a:hlink>
        <a:srgbClr val="54B948"/>
      </a:hlink>
      <a:folHlink>
        <a:srgbClr val="F78F27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</TotalTime>
  <Words>125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Wingdings</vt:lpstr>
      <vt:lpstr>Zapf Dingbats</vt:lpstr>
      <vt:lpstr>blank</vt:lpstr>
      <vt:lpstr>The Water Energy Nexus &amp; Geothermal</vt:lpstr>
      <vt:lpstr>Water- Energy Nexus &amp; Water Utility Efficiency</vt:lpstr>
      <vt:lpstr>Geothermal Pilot System</vt:lpstr>
      <vt:lpstr>Geothermal System: Final Configuration</vt:lpstr>
    </vt:vector>
  </TitlesOfParts>
  <Company>American Water Works,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Energy Nexus</dc:title>
  <dc:creator>schwarml</dc:creator>
  <cp:lastModifiedBy>Thompson, Kacie</cp:lastModifiedBy>
  <cp:revision>12</cp:revision>
  <cp:lastPrinted>2008-03-05T15:16:12Z</cp:lastPrinted>
  <dcterms:created xsi:type="dcterms:W3CDTF">2015-07-09T15:04:21Z</dcterms:created>
  <dcterms:modified xsi:type="dcterms:W3CDTF">2015-07-16T12:42:48Z</dcterms:modified>
</cp:coreProperties>
</file>